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  <p:sldMasterId id="2147483656" r:id="rId6"/>
    <p:sldMasterId id="2147483671" r:id="rId7"/>
  </p:sldMasterIdLst>
  <p:notesMasterIdLst>
    <p:notesMasterId r:id="rId22"/>
  </p:notesMasterIdLst>
  <p:handoutMasterIdLst>
    <p:handoutMasterId r:id="rId23"/>
  </p:handoutMasterIdLst>
  <p:sldIdLst>
    <p:sldId id="296" r:id="rId8"/>
    <p:sldId id="313" r:id="rId9"/>
    <p:sldId id="284" r:id="rId10"/>
    <p:sldId id="314" r:id="rId11"/>
    <p:sldId id="327" r:id="rId12"/>
    <p:sldId id="326" r:id="rId13"/>
    <p:sldId id="315" r:id="rId14"/>
    <p:sldId id="328" r:id="rId15"/>
    <p:sldId id="316" r:id="rId16"/>
    <p:sldId id="319" r:id="rId17"/>
    <p:sldId id="321" r:id="rId18"/>
    <p:sldId id="330" r:id="rId19"/>
    <p:sldId id="322" r:id="rId20"/>
    <p:sldId id="329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F2F2F2"/>
    <a:srgbClr val="D15284"/>
    <a:srgbClr val="FFF3E0"/>
    <a:srgbClr val="40B1BD"/>
    <a:srgbClr val="EEEEEE"/>
    <a:srgbClr val="E6E6E6"/>
    <a:srgbClr val="DCDCDC"/>
    <a:srgbClr val="FFB240"/>
    <a:srgbClr val="FC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7" autoAdjust="0"/>
    <p:restoredTop sz="88449" autoAdjust="0"/>
  </p:normalViewPr>
  <p:slideViewPr>
    <p:cSldViewPr snapToGrid="0" snapToObjects="1">
      <p:cViewPr varScale="1">
        <p:scale>
          <a:sx n="96" d="100"/>
          <a:sy n="96" d="100"/>
        </p:scale>
        <p:origin x="3168" y="78"/>
      </p:cViewPr>
      <p:guideLst/>
    </p:cSldViewPr>
  </p:slideViewPr>
  <p:outlineViewPr>
    <p:cViewPr>
      <p:scale>
        <a:sx n="33" d="100"/>
        <a:sy n="33" d="100"/>
      </p:scale>
      <p:origin x="0" y="-30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2" d="100"/>
          <a:sy n="152" d="100"/>
        </p:scale>
        <p:origin x="40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Nilsson" userId="a84692af-3182-4dce-b025-e2304d007504" providerId="ADAL" clId="{41528AC0-939A-49AE-A3F7-E8959982CFA0}"/>
    <pc:docChg chg="undo custSel modSld">
      <pc:chgData name="Liv Nilsson" userId="a84692af-3182-4dce-b025-e2304d007504" providerId="ADAL" clId="{41528AC0-939A-49AE-A3F7-E8959982CFA0}" dt="2024-08-27T13:41:29.526" v="236"/>
      <pc:docMkLst>
        <pc:docMk/>
      </pc:docMkLst>
      <pc:sldChg chg="modSp mod">
        <pc:chgData name="Liv Nilsson" userId="a84692af-3182-4dce-b025-e2304d007504" providerId="ADAL" clId="{41528AC0-939A-49AE-A3F7-E8959982CFA0}" dt="2024-08-27T13:33:48.059" v="2" actId="20577"/>
        <pc:sldMkLst>
          <pc:docMk/>
          <pc:sldMk cId="1855843672" sldId="315"/>
        </pc:sldMkLst>
        <pc:spChg chg="mod">
          <ac:chgData name="Liv Nilsson" userId="a84692af-3182-4dce-b025-e2304d007504" providerId="ADAL" clId="{41528AC0-939A-49AE-A3F7-E8959982CFA0}" dt="2024-08-27T13:33:48.059" v="2" actId="20577"/>
          <ac:spMkLst>
            <pc:docMk/>
            <pc:sldMk cId="1855843672" sldId="315"/>
            <ac:spMk id="3" creationId="{7CD1CC95-BE7A-8279-C3A5-CC64797234C1}"/>
          </ac:spMkLst>
        </pc:spChg>
      </pc:sldChg>
      <pc:sldChg chg="modSp mod">
        <pc:chgData name="Liv Nilsson" userId="a84692af-3182-4dce-b025-e2304d007504" providerId="ADAL" clId="{41528AC0-939A-49AE-A3F7-E8959982CFA0}" dt="2024-08-27T13:34:53.523" v="3" actId="20577"/>
        <pc:sldMkLst>
          <pc:docMk/>
          <pc:sldMk cId="3975104057" sldId="319"/>
        </pc:sldMkLst>
        <pc:spChg chg="mod">
          <ac:chgData name="Liv Nilsson" userId="a84692af-3182-4dce-b025-e2304d007504" providerId="ADAL" clId="{41528AC0-939A-49AE-A3F7-E8959982CFA0}" dt="2024-08-27T13:34:53.523" v="3" actId="20577"/>
          <ac:spMkLst>
            <pc:docMk/>
            <pc:sldMk cId="3975104057" sldId="319"/>
            <ac:spMk id="10" creationId="{1480345A-A2EF-1F48-B390-14D26FA5BB1B}"/>
          </ac:spMkLst>
        </pc:spChg>
      </pc:sldChg>
      <pc:sldChg chg="modSp mod">
        <pc:chgData name="Liv Nilsson" userId="a84692af-3182-4dce-b025-e2304d007504" providerId="ADAL" clId="{41528AC0-939A-49AE-A3F7-E8959982CFA0}" dt="2024-08-27T13:38:17.848" v="214" actId="20577"/>
        <pc:sldMkLst>
          <pc:docMk/>
          <pc:sldMk cId="205581147" sldId="321"/>
        </pc:sldMkLst>
        <pc:spChg chg="mod">
          <ac:chgData name="Liv Nilsson" userId="a84692af-3182-4dce-b025-e2304d007504" providerId="ADAL" clId="{41528AC0-939A-49AE-A3F7-E8959982CFA0}" dt="2024-08-27T13:38:01.799" v="210" actId="20577"/>
          <ac:spMkLst>
            <pc:docMk/>
            <pc:sldMk cId="205581147" sldId="321"/>
            <ac:spMk id="2" creationId="{18F5D931-1B94-5F6E-99CE-1A55567EA848}"/>
          </ac:spMkLst>
        </pc:spChg>
        <pc:spChg chg="mod">
          <ac:chgData name="Liv Nilsson" userId="a84692af-3182-4dce-b025-e2304d007504" providerId="ADAL" clId="{41528AC0-939A-49AE-A3F7-E8959982CFA0}" dt="2024-08-27T13:38:17.848" v="214" actId="20577"/>
          <ac:spMkLst>
            <pc:docMk/>
            <pc:sldMk cId="205581147" sldId="321"/>
            <ac:spMk id="6" creationId="{836D6025-304C-2B79-FDBD-7A6B8FC1CB44}"/>
          </ac:spMkLst>
        </pc:spChg>
      </pc:sldChg>
      <pc:sldChg chg="modSp mod">
        <pc:chgData name="Liv Nilsson" userId="a84692af-3182-4dce-b025-e2304d007504" providerId="ADAL" clId="{41528AC0-939A-49AE-A3F7-E8959982CFA0}" dt="2024-08-27T13:41:29.526" v="236"/>
        <pc:sldMkLst>
          <pc:docMk/>
          <pc:sldMk cId="3335588691" sldId="322"/>
        </pc:sldMkLst>
        <pc:spChg chg="mod">
          <ac:chgData name="Liv Nilsson" userId="a84692af-3182-4dce-b025-e2304d007504" providerId="ADAL" clId="{41528AC0-939A-49AE-A3F7-E8959982CFA0}" dt="2024-08-27T13:41:29.526" v="236"/>
          <ac:spMkLst>
            <pc:docMk/>
            <pc:sldMk cId="3335588691" sldId="322"/>
            <ac:spMk id="3" creationId="{7CD1CC95-BE7A-8279-C3A5-CC64797234C1}"/>
          </ac:spMkLst>
        </pc:spChg>
      </pc:sldChg>
      <pc:sldChg chg="modSp mod">
        <pc:chgData name="Liv Nilsson" userId="a84692af-3182-4dce-b025-e2304d007504" providerId="ADAL" clId="{41528AC0-939A-49AE-A3F7-E8959982CFA0}" dt="2024-08-27T13:33:02.227" v="0" actId="20577"/>
        <pc:sldMkLst>
          <pc:docMk/>
          <pc:sldMk cId="4270256604" sldId="327"/>
        </pc:sldMkLst>
        <pc:spChg chg="mod">
          <ac:chgData name="Liv Nilsson" userId="a84692af-3182-4dce-b025-e2304d007504" providerId="ADAL" clId="{41528AC0-939A-49AE-A3F7-E8959982CFA0}" dt="2024-08-27T13:33:02.227" v="0" actId="20577"/>
          <ac:spMkLst>
            <pc:docMk/>
            <pc:sldMk cId="4270256604" sldId="327"/>
            <ac:spMk id="2" creationId="{53F4D41A-4149-152A-F285-369CC4CE01AB}"/>
          </ac:spMkLst>
        </pc:spChg>
      </pc:sldChg>
      <pc:sldChg chg="modSp mod">
        <pc:chgData name="Liv Nilsson" userId="a84692af-3182-4dce-b025-e2304d007504" providerId="ADAL" clId="{41528AC0-939A-49AE-A3F7-E8959982CFA0}" dt="2024-08-27T13:40:11.822" v="228" actId="20577"/>
        <pc:sldMkLst>
          <pc:docMk/>
          <pc:sldMk cId="1573906533" sldId="330"/>
        </pc:sldMkLst>
        <pc:spChg chg="mod">
          <ac:chgData name="Liv Nilsson" userId="a84692af-3182-4dce-b025-e2304d007504" providerId="ADAL" clId="{41528AC0-939A-49AE-A3F7-E8959982CFA0}" dt="2024-08-27T13:40:11.822" v="228" actId="20577"/>
          <ac:spMkLst>
            <pc:docMk/>
            <pc:sldMk cId="1573906533" sldId="330"/>
            <ac:spMk id="2" creationId="{18F5D931-1B94-5F6E-99CE-1A55567EA84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764AE11-FCFD-9941-AEE0-0C5F291A8B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1FB84A-B6B9-F142-9336-F255262052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F102-F8A5-2A42-8B7D-C69126613D32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97DE68-51DF-AB44-AD73-234464F70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B581B2-D910-1F46-B91B-884BCC3FC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A7CC2-D284-DE4A-AAFA-A36CD6F2DF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09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62CF-D661-0E44-9E2C-FDF66949572E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951E-3A3D-0F41-909A-ADAC57C0EC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08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Riktlinjer för att förebygga och hantera alkoholproblem i arbetslivet</a:t>
            </a:r>
          </a:p>
          <a:p>
            <a:r>
              <a:rPr lang="sv-SE" dirty="0"/>
              <a:t>En översikt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61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81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latin typeface="Calibri"/>
              <a:ea typeface="Roboto" panose="02000000000000000000" pitchFamily="2" charset="0"/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37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Calibri"/>
              <a:ea typeface="Roboto" panose="02000000000000000000" pitchFamily="2" charset="0"/>
              <a:cs typeface="Calibri"/>
            </a:endParaRPr>
          </a:p>
          <a:p>
            <a:pPr algn="l"/>
            <a:endParaRPr lang="sv-SE" dirty="0"/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52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69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7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01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66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7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17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95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03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90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myndigheten-for-arbetsmiljokunskap/" TargetMode="External"/><Relationship Id="rId7" Type="http://schemas.openxmlformats.org/officeDocument/2006/relationships/hyperlink" Target="https://youtube.com/c/myndighetenforarbetsmiljokunska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yndighetenforarbetsmiljokunska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rbetsmiljotipset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myndigheten-for-arbetsmiljokunskap/" TargetMode="External"/><Relationship Id="rId7" Type="http://schemas.openxmlformats.org/officeDocument/2006/relationships/hyperlink" Target="https://youtube.com/c/myndighetenforarbetsmiljokunska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yndighetenforarbetsmiljokunska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rbetsmiljotipset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8E159-AEF1-D340-99AB-B77FCC2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5D56B-DE5C-D943-BCAB-EA19465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7AE68-5917-AB42-89F6-4E8685B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E7F3720-FA41-7D4C-A9BC-C3DA9CE97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094" y="1126096"/>
            <a:ext cx="4175716" cy="390338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58C4DB74-AA29-8C42-BCDF-5752C190E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4302" y="5698415"/>
            <a:ext cx="6095999" cy="857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27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C51A38-C56F-EF49-869F-806A5A3EB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302" y="4943045"/>
            <a:ext cx="6095998" cy="722892"/>
          </a:xfrm>
        </p:spPr>
        <p:txBody>
          <a:bodyPr anchor="b" anchorCtr="0"/>
          <a:lstStyle>
            <a:lvl1pPr algn="r">
              <a:defRPr sz="3800"/>
            </a:lvl1pPr>
          </a:lstStyle>
          <a:p>
            <a:r>
              <a:rPr lang="sv-SE" dirty="0"/>
              <a:t>Presentationsnamn</a:t>
            </a:r>
          </a:p>
        </p:txBody>
      </p:sp>
    </p:spTree>
    <p:extLst>
      <p:ext uri="{BB962C8B-B14F-4D97-AF65-F5344CB8AC3E}">
        <p14:creationId xmlns:p14="http://schemas.microsoft.com/office/powerpoint/2010/main" val="39135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ljus bakg till e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C1B8E-83A2-8F4B-BC78-E6E1663BA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33B7F27-5D34-0543-9155-04A5B1B39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58098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ul he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2024-08-27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D77B3C51-7943-E84C-8075-DA4FF20DC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5D3F18C-1E30-934F-BD37-8EFE419C9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A207CC2D-EF39-A04B-80CA-B2CBF949F416}"/>
              </a:ext>
            </a:extLst>
          </p:cNvPr>
          <p:cNvSpPr/>
          <p:nvPr userDrawn="1"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FFB24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002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unktlista rosa he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2024-08-27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D77B3C51-7943-E84C-8075-DA4FF20DC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995DB22-C72E-3A4F-A0D0-4159DC993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51675AD0-73C1-D146-AA0F-272DA5626E13}"/>
              </a:ext>
            </a:extLst>
          </p:cNvPr>
          <p:cNvSpPr/>
          <p:nvPr userDrawn="1"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D1528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91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v vi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485" y="2448197"/>
            <a:ext cx="3546491" cy="3632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01" y="1898680"/>
            <a:ext cx="3472775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424129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v svar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485" y="2448068"/>
            <a:ext cx="3613399" cy="36776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02" y="1898552"/>
            <a:ext cx="353968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827163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h vi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4001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5664" y="2434228"/>
            <a:ext cx="3922827" cy="36097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9380" y="1884712"/>
            <a:ext cx="3849111" cy="485051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219588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h svart plat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4001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5664" y="2441583"/>
            <a:ext cx="3922827" cy="36618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9380" y="1892067"/>
            <a:ext cx="3849111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77670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50F66CB-71E2-D346-974B-43126381DC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4000" y="0"/>
            <a:ext cx="487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0EC2616C-EFDC-D441-A1A1-16ABD3E0DD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178" y="2540576"/>
            <a:ext cx="5797356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CA2EB61-84BC-6448-AC2A-82E36C3EC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5730954" cy="649790"/>
          </a:xfrm>
        </p:spPr>
        <p:txBody>
          <a:bodyPr anchor="t" anchorCtr="0"/>
          <a:lstStyle>
            <a:lvl1pPr>
              <a:lnSpc>
                <a:spcPts val="3800"/>
              </a:lnSpc>
              <a:defRPr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826194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0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09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Cita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8">
            <a:extLst>
              <a:ext uri="{FF2B5EF4-FFF2-40B4-BE49-F238E27FC236}">
                <a16:creationId xmlns:a16="http://schemas.microsoft.com/office/drawing/2014/main" id="{5C50BF39-3F1F-644F-B551-476E21B6D76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C1B8E-83A2-8F4B-BC78-E6E1663BA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235" y="2101987"/>
            <a:ext cx="9521530" cy="34157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7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4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”Citat in här”</a:t>
            </a:r>
          </a:p>
        </p:txBody>
      </p:sp>
    </p:spTree>
    <p:extLst>
      <p:ext uri="{BB962C8B-B14F-4D97-AF65-F5344CB8AC3E}">
        <p14:creationId xmlns:p14="http://schemas.microsoft.com/office/powerpoint/2010/main" val="17228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45E889C-F156-174D-B825-E88C22BBBA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8E159-AEF1-D340-99AB-B77FCC2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5D56B-DE5C-D943-BCAB-EA19465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7AE68-5917-AB42-89F6-4E8685B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E7F3720-FA41-7D4C-A9BC-C3DA9CE97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8141" y="528203"/>
            <a:ext cx="4175716" cy="390338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58C4DB74-AA29-8C42-BCDF-5752C190E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98648"/>
            <a:ext cx="12191999" cy="857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7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C51A38-C56F-EF49-869F-806A5A3EB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474476"/>
            <a:ext cx="12192000" cy="588945"/>
          </a:xfrm>
        </p:spPr>
        <p:txBody>
          <a:bodyPr anchor="t" anchorCtr="0"/>
          <a:lstStyle>
            <a:lvl1pPr algn="ctr">
              <a:defRPr sz="3800"/>
            </a:lvl1pPr>
          </a:lstStyle>
          <a:p>
            <a:r>
              <a:rPr lang="sv-SE" dirty="0"/>
              <a:t>Presentationsnamn</a:t>
            </a:r>
          </a:p>
        </p:txBody>
      </p:sp>
    </p:spTree>
    <p:extLst>
      <p:ext uri="{BB962C8B-B14F-4D97-AF65-F5344CB8AC3E}">
        <p14:creationId xmlns:p14="http://schemas.microsoft.com/office/powerpoint/2010/main" val="32728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bild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2024-08-27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6F206B-2ECF-F94D-BB04-7C413CC93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5" y="2440974"/>
            <a:ext cx="10391775" cy="879726"/>
          </a:xfrm>
        </p:spPr>
        <p:txBody>
          <a:bodyPr/>
          <a:lstStyle>
            <a:lvl1pPr algn="ctr">
              <a:defRPr sz="7000" cap="none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525" y="3503339"/>
            <a:ext cx="10391775" cy="15884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5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8CE35B1D-867B-AD4E-AF58-60A951FB98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286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2024-08-27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CC5155CF-FB96-6647-846F-8151EE5C9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C88365A-5FB0-DB48-A0CB-A4EB9D615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5" y="2440974"/>
            <a:ext cx="10391775" cy="879726"/>
          </a:xfrm>
        </p:spPr>
        <p:txBody>
          <a:bodyPr/>
          <a:lstStyle>
            <a:lvl1pPr algn="ctr">
              <a:defRPr sz="7000" cap="none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3F33BC54-85A0-394D-82CA-71E9DD4CCB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525" y="3503339"/>
            <a:ext cx="10391775" cy="15884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5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899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ul bakg till e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28">
            <a:extLst>
              <a:ext uri="{FF2B5EF4-FFF2-40B4-BE49-F238E27FC236}">
                <a16:creationId xmlns:a16="http://schemas.microsoft.com/office/drawing/2014/main" id="{8FDC926B-0B53-744D-B7A5-D51C9F750AE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2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16B4918-CE96-884F-8E0B-F26BED79E2F1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28">
            <a:extLst>
              <a:ext uri="{FF2B5EF4-FFF2-40B4-BE49-F238E27FC236}">
                <a16:creationId xmlns:a16="http://schemas.microsoft.com/office/drawing/2014/main" id="{8FDC926B-0B53-744D-B7A5-D51C9F750AE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0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 oss">
    <p:bg>
      <p:bgPr>
        <a:solidFill>
          <a:srgbClr val="FF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50703E-65D4-034C-8EAD-A987903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D93A07-2B21-C440-AA47-B0C78A02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876840-DD47-2A4C-8321-A32D1C1D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42F385-1626-2A41-9DA1-A546FFCA9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09055"/>
            <a:ext cx="12192000" cy="55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sv-SE" dirty="0"/>
              <a:t>Tack för mig!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266A246-679F-3744-8530-53B7298D33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8023" y="1660097"/>
            <a:ext cx="3136900" cy="13986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</a:t>
            </a:r>
            <a:r>
              <a:rPr lang="sv-SE" dirty="0" err="1"/>
              <a:t>namn.namnsson@mynak.se</a:t>
            </a:r>
            <a:r>
              <a:rPr lang="sv-SE" dirty="0"/>
              <a:t> Tel: XXX-XX XX XX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2AA164-5A16-354E-8994-1E38C905D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86" y="2442659"/>
            <a:ext cx="3225627" cy="3015260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B6821CA-8E87-5E43-A8D5-A64AF0397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5126398"/>
            <a:ext cx="10391775" cy="4220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www.mynak.se</a:t>
            </a:r>
            <a:endParaRPr lang="sv-SE" dirty="0"/>
          </a:p>
        </p:txBody>
      </p:sp>
      <p:pic>
        <p:nvPicPr>
          <p:cNvPr id="18" name="Bildobjekt 17">
            <a:hlinkClick r:id="rId3"/>
            <a:extLst>
              <a:ext uri="{FF2B5EF4-FFF2-40B4-BE49-F238E27FC236}">
                <a16:creationId xmlns:a16="http://schemas.microsoft.com/office/drawing/2014/main" id="{FCE5C309-E299-AA48-9341-979BE817DA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6220" y="5741998"/>
            <a:ext cx="218985" cy="218985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1A542B15-F2C0-EB43-B4BB-FB1FFE299E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7617" y="5736905"/>
            <a:ext cx="224078" cy="229170"/>
          </a:xfrm>
          <a:prstGeom prst="rect">
            <a:avLst/>
          </a:prstGeom>
        </p:spPr>
      </p:pic>
      <p:pic>
        <p:nvPicPr>
          <p:cNvPr id="20" name="Bildobjekt 19">
            <a:hlinkClick r:id="rId7"/>
            <a:extLst>
              <a:ext uri="{FF2B5EF4-FFF2-40B4-BE49-F238E27FC236}">
                <a16:creationId xmlns:a16="http://schemas.microsoft.com/office/drawing/2014/main" id="{CC88E066-21F6-CF48-BA22-A9CCA6843B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9372" y="5736905"/>
            <a:ext cx="224078" cy="229170"/>
          </a:xfrm>
          <a:prstGeom prst="rect">
            <a:avLst/>
          </a:prstGeom>
        </p:spPr>
      </p:pic>
      <p:pic>
        <p:nvPicPr>
          <p:cNvPr id="21" name="Bildobjekt 20">
            <a:hlinkClick r:id="rId9"/>
            <a:extLst>
              <a:ext uri="{FF2B5EF4-FFF2-40B4-BE49-F238E27FC236}">
                <a16:creationId xmlns:a16="http://schemas.microsoft.com/office/drawing/2014/main" id="{CA53BC9F-9F0C-924F-95D6-2BEE88DB48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5863" y="5741998"/>
            <a:ext cx="22407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bg>
      <p:bgPr>
        <a:solidFill>
          <a:srgbClr val="FF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A025D-A9C1-B84D-8118-3ED47B94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C4D92C-B42A-224C-801D-D9B6B372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A8831B-1EE5-B949-86EC-F1AD187A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F775433-A9FA-BF48-A1F0-A1EB9E2BB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86" y="916660"/>
            <a:ext cx="3225627" cy="3015260"/>
          </a:xfrm>
          <a:prstGeom prst="rect">
            <a:avLst/>
          </a:prstGeom>
        </p:spPr>
      </p:pic>
      <p:cxnSp>
        <p:nvCxnSpPr>
          <p:cNvPr id="8" name="Rak koppling 4">
            <a:extLst>
              <a:ext uri="{FF2B5EF4-FFF2-40B4-BE49-F238E27FC236}">
                <a16:creationId xmlns:a16="http://schemas.microsoft.com/office/drawing/2014/main" id="{EDC825EA-7FB9-CF45-8471-3A9D9E908232}"/>
              </a:ext>
            </a:extLst>
          </p:cNvPr>
          <p:cNvCxnSpPr>
            <a:cxnSpLocks/>
          </p:cNvCxnSpPr>
          <p:nvPr userDrawn="1"/>
        </p:nvCxnSpPr>
        <p:spPr>
          <a:xfrm>
            <a:off x="4598459" y="4020703"/>
            <a:ext cx="295065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6099399-D626-4A4D-92C7-C18C487912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81957"/>
            <a:ext cx="12192000" cy="55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sv-SE" dirty="0"/>
              <a:t>Tack!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1F3BE73A-7731-E447-B8E3-C2F090D755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5126398"/>
            <a:ext cx="10391775" cy="4220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www.mynak.se</a:t>
            </a:r>
            <a:endParaRPr lang="sv-SE" dirty="0"/>
          </a:p>
        </p:txBody>
      </p:sp>
      <p:pic>
        <p:nvPicPr>
          <p:cNvPr id="12" name="Bildobjekt 11">
            <a:hlinkClick r:id="rId3"/>
            <a:extLst>
              <a:ext uri="{FF2B5EF4-FFF2-40B4-BE49-F238E27FC236}">
                <a16:creationId xmlns:a16="http://schemas.microsoft.com/office/drawing/2014/main" id="{22531675-0EBA-1E48-ADCB-B1ED891C01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6220" y="5741998"/>
            <a:ext cx="218985" cy="218985"/>
          </a:xfrm>
          <a:prstGeom prst="rect">
            <a:avLst/>
          </a:prstGeom>
        </p:spPr>
      </p:pic>
      <p:pic>
        <p:nvPicPr>
          <p:cNvPr id="13" name="Bildobjekt 12" descr="En bild som visar text, clipar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B68BAD49-D876-1141-BA76-22F9DE9EAB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7617" y="5736905"/>
            <a:ext cx="224078" cy="229170"/>
          </a:xfrm>
          <a:prstGeom prst="rect">
            <a:avLst/>
          </a:prstGeom>
        </p:spPr>
      </p:pic>
      <p:pic>
        <p:nvPicPr>
          <p:cNvPr id="14" name="Bildobjekt 13">
            <a:hlinkClick r:id="rId7"/>
            <a:extLst>
              <a:ext uri="{FF2B5EF4-FFF2-40B4-BE49-F238E27FC236}">
                <a16:creationId xmlns:a16="http://schemas.microsoft.com/office/drawing/2014/main" id="{F7E75377-C208-3A4D-BDD8-BFC8E469CE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9372" y="5736905"/>
            <a:ext cx="224078" cy="229170"/>
          </a:xfrm>
          <a:prstGeom prst="rect">
            <a:avLst/>
          </a:prstGeom>
        </p:spPr>
      </p:pic>
      <p:pic>
        <p:nvPicPr>
          <p:cNvPr id="15" name="Bildobjekt 14">
            <a:hlinkClick r:id="rId9"/>
            <a:extLst>
              <a:ext uri="{FF2B5EF4-FFF2-40B4-BE49-F238E27FC236}">
                <a16:creationId xmlns:a16="http://schemas.microsoft.com/office/drawing/2014/main" id="{18FEA65E-9750-154F-BD20-B88464CFA61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5863" y="5741998"/>
            <a:ext cx="22407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å dek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8C13A336-0628-644B-BB89-9486082AF5B0}"/>
              </a:ext>
            </a:extLst>
          </p:cNvPr>
          <p:cNvSpPr/>
          <p:nvPr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EEEEEE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>
              <a:solidFill>
                <a:srgbClr val="FFF3E0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CE61458-AD8A-5D4F-BF1B-6190E725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396879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184150" indent="-184150">
              <a:lnSpc>
                <a:spcPts val="25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CE61458-AD8A-5D4F-BF1B-6190E725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356011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90590F-2506-2644-9F51-581E0E5E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D72423-8473-6646-89BB-094414E1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D19253-137D-D941-B393-8AFE3A09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text 28">
            <a:extLst>
              <a:ext uri="{FF2B5EF4-FFF2-40B4-BE49-F238E27FC236}">
                <a16:creationId xmlns:a16="http://schemas.microsoft.com/office/drawing/2014/main" id="{9F35605A-51C4-3C4A-8944-0E97B9D356D1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D5D9E7DA-81BA-6A42-BD3A-AC57874C9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72EF5D0-C33C-3845-8F92-F3DF0480D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204140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Start, slut, neutral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5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3" r:id="rId2"/>
    <p:sldLayoutId id="2147483688" r:id="rId3"/>
    <p:sldLayoutId id="2147483704" r:id="rId4"/>
    <p:sldLayoutId id="2147483651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Layout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805CD162-4F1C-274C-8DB6-93757925CA48}"/>
              </a:ext>
            </a:extLst>
          </p:cNvPr>
          <p:cNvSpPr txBox="1">
            <a:spLocks/>
          </p:cNvSpPr>
          <p:nvPr userDrawn="1"/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4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5" r:id="rId2"/>
    <p:sldLayoutId id="2147483698" r:id="rId3"/>
    <p:sldLayoutId id="2147483686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  <p15:guide id="7" orient="horz" pos="874" userDrawn="1">
          <p15:clr>
            <a:srgbClr val="F26B43"/>
          </p15:clr>
        </p15:guide>
        <p15:guide id="9" orient="horz" pos="12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Layout med text och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DA3102F5-69D0-1E4C-88E3-2A73616A39A3}"/>
              </a:ext>
            </a:extLst>
          </p:cNvPr>
          <p:cNvSpPr txBox="1">
            <a:spLocks/>
          </p:cNvSpPr>
          <p:nvPr userDrawn="1"/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6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9" r:id="rId2"/>
    <p:sldLayoutId id="2147483700" r:id="rId3"/>
    <p:sldLayoutId id="2147483685" r:id="rId4"/>
    <p:sldLayoutId id="2147483659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  <p15:guide id="7" orient="horz" pos="880" userDrawn="1">
          <p15:clr>
            <a:srgbClr val="F26B43"/>
          </p15:clr>
        </p15:guide>
        <p15:guide id="9" orient="horz" pos="12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Kapitel mellantexter och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2024-08-27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717912D-0730-7D4A-B8C2-BF4B0E848F47}"/>
              </a:ext>
            </a:extLst>
          </p:cNvPr>
          <p:cNvSpPr txBox="1"/>
          <p:nvPr userDrawn="1"/>
        </p:nvSpPr>
        <p:spPr>
          <a:xfrm>
            <a:off x="217357" y="137240"/>
            <a:ext cx="2592000" cy="1123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07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rbetsmiljotipset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www.linkedin.com/company/myndigheten-for-arbetsmiljokunskap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be.com/c/myndighetenforarbetsmiljokunskap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hyperlink" Target="https://www.facebook.com/myndighetenforarbetsmiljokunskap/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3D65B5D-EA9C-E780-012E-0A554AABE86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, grafisk design, fotbeklädnader, Grafik&#10;&#10;Automatiskt genererad beskrivning">
            <a:extLst>
              <a:ext uri="{FF2B5EF4-FFF2-40B4-BE49-F238E27FC236}">
                <a16:creationId xmlns:a16="http://schemas.microsoft.com/office/drawing/2014/main" id="{1CDA9563-66F1-F932-AF69-2212D96C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5" y="33782"/>
            <a:ext cx="10857549" cy="610737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4684B2C-18CC-FF81-B73F-3257C4180CB3}"/>
              </a:ext>
            </a:extLst>
          </p:cNvPr>
          <p:cNvSpPr/>
          <p:nvPr/>
        </p:nvSpPr>
        <p:spPr>
          <a:xfrm>
            <a:off x="0" y="5349922"/>
            <a:ext cx="12192000" cy="15080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905C2F-D4B0-DDB5-D69F-2435D46529C1}"/>
              </a:ext>
            </a:extLst>
          </p:cNvPr>
          <p:cNvSpPr txBox="1"/>
          <p:nvPr/>
        </p:nvSpPr>
        <p:spPr>
          <a:xfrm>
            <a:off x="232739" y="5540990"/>
            <a:ext cx="906138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3600" b="1" dirty="0">
                <a:solidFill>
                  <a:srgbClr val="0097A7"/>
                </a:solidFill>
                <a:latin typeface="+mj-lt"/>
              </a:rPr>
              <a:t>Riktlinjer för att förebygga och </a:t>
            </a:r>
            <a:br>
              <a:rPr lang="sv-SE" sz="3600" b="1" dirty="0">
                <a:solidFill>
                  <a:srgbClr val="0097A7"/>
                </a:solidFill>
                <a:latin typeface="+mj-lt"/>
              </a:rPr>
            </a:br>
            <a:r>
              <a:rPr lang="sv-SE" sz="3600" b="1" dirty="0">
                <a:solidFill>
                  <a:srgbClr val="0097A7"/>
                </a:solidFill>
                <a:latin typeface="+mj-lt"/>
              </a:rPr>
              <a:t>hantera alkoholproblem i arbetslivet</a:t>
            </a:r>
          </a:p>
        </p:txBody>
      </p:sp>
      <p:pic>
        <p:nvPicPr>
          <p:cNvPr id="4" name="Bildobjekt 3" descr="En bild som visar symbol, Grafik, logotyp, skärmbild&#10;&#10;Automatiskt genererad beskrivning">
            <a:extLst>
              <a:ext uri="{FF2B5EF4-FFF2-40B4-BE49-F238E27FC236}">
                <a16:creationId xmlns:a16="http://schemas.microsoft.com/office/drawing/2014/main" id="{E04CF0DE-AAC2-0251-A459-322FA8A77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952" y="5295424"/>
            <a:ext cx="1764006" cy="164896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2AB6E42-3DDF-BF6B-2E77-F929165587FA}"/>
              </a:ext>
            </a:extLst>
          </p:cNvPr>
          <p:cNvSpPr txBox="1"/>
          <p:nvPr/>
        </p:nvSpPr>
        <p:spPr>
          <a:xfrm>
            <a:off x="163789" y="116681"/>
            <a:ext cx="139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En översikt</a:t>
            </a:r>
          </a:p>
        </p:txBody>
      </p:sp>
    </p:spTree>
    <p:extLst>
      <p:ext uri="{BB962C8B-B14F-4D97-AF65-F5344CB8AC3E}">
        <p14:creationId xmlns:p14="http://schemas.microsoft.com/office/powerpoint/2010/main" val="270633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93" y="2478077"/>
            <a:ext cx="7974122" cy="64979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700" dirty="0"/>
              <a:t>Trappstegsmodell (</a:t>
            </a:r>
            <a:r>
              <a:rPr lang="sv-SE" sz="2700" dirty="0" err="1"/>
              <a:t>Stepped</a:t>
            </a:r>
            <a:r>
              <a:rPr lang="sv-SE" sz="2700" dirty="0"/>
              <a:t> </a:t>
            </a:r>
            <a:r>
              <a:rPr lang="sv-SE" sz="2700" dirty="0" err="1"/>
              <a:t>care</a:t>
            </a:r>
            <a:r>
              <a:rPr lang="sv-SE" sz="2700" dirty="0"/>
              <a:t>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480345A-A2EF-1F48-B390-14D26FA5BB1B}"/>
              </a:ext>
            </a:extLst>
          </p:cNvPr>
          <p:cNvSpPr txBox="1"/>
          <p:nvPr/>
        </p:nvSpPr>
        <p:spPr>
          <a:xfrm>
            <a:off x="879993" y="3212757"/>
            <a:ext cx="547961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S</a:t>
            </a:r>
            <a:r>
              <a:rPr lang="sv-SE" sz="1600" b="0" i="0" u="none" strike="noStrike" baseline="0" dirty="0"/>
              <a:t>ärskilt utvecklad för att kunna användas inom företagshälsovård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och primärvård.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B</a:t>
            </a:r>
            <a:r>
              <a:rPr lang="sv-SE" sz="1600" b="0" i="0" u="none" strike="noStrike" baseline="0" dirty="0"/>
              <a:t>aseras på forskning som visar att personer med lindrigt till måttligt alkoholberoende inte nödvändigtvis behöver långvarig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eller omfattande behandling för att förändra sina alkoholvanor.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0" i="0" u="none" strike="noStrike" baseline="0" dirty="0"/>
              <a:t>Är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manualbaserad och omfattar tre steg. Hur många steg i trappan en individ tar beror på vilken typ och omfattning av insatser personen </a:t>
            </a:r>
            <a:r>
              <a:rPr lang="sv-SE" sz="1600" dirty="0"/>
              <a:t>ö</a:t>
            </a:r>
            <a:r>
              <a:rPr lang="sv-SE" sz="1600" b="0" i="0" u="none" strike="noStrike" baseline="0" dirty="0"/>
              <a:t>nskar för att komma till rätta med sina problem.</a:t>
            </a:r>
            <a:endParaRPr lang="sv-S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pic>
        <p:nvPicPr>
          <p:cNvPr id="5" name="Bildobjekt 4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BE97EE5F-AF90-1085-C873-253B77AE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187" y="3214849"/>
            <a:ext cx="5065484" cy="27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3204CFA-F44A-21DE-AAED-CDDA78591251}"/>
              </a:ext>
            </a:extLst>
          </p:cNvPr>
          <p:cNvSpPr/>
          <p:nvPr/>
        </p:nvSpPr>
        <p:spPr>
          <a:xfrm>
            <a:off x="8250540" y="0"/>
            <a:ext cx="3941459" cy="6858000"/>
          </a:xfrm>
          <a:prstGeom prst="rect">
            <a:avLst/>
          </a:prstGeom>
          <a:solidFill>
            <a:srgbClr val="D152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8F5D931-1B94-5F6E-99CE-1A55567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77" y="2740155"/>
            <a:ext cx="6923832" cy="363210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Forskning visar att: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är fördelaktigt att avsätta tillräckliga resurser på förarbetet,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behövs en särskild arbetsinsats för att genomföra en implementeringsprocess,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är väsentligt med utvärdering av både processen och metoden.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Användningen av riktlinjerna underlättas om: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finns en samsyn hos chefer och medarbetare på företagshälsan kring vinsten eller nyttan,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skapas en rimlig tidsplan med lämpliga delsteg i processen att börja använda sig av kunskapsunderlaget.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F704DF-ED24-D35E-7384-2106892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79" y="1545176"/>
            <a:ext cx="10952255" cy="649790"/>
          </a:xfrm>
        </p:spPr>
        <p:txBody>
          <a:bodyPr/>
          <a:lstStyle/>
          <a:p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Implementering av riktlinjer </a:t>
            </a:r>
            <a:b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inom företagshälsan</a:t>
            </a:r>
            <a:endParaRPr lang="sv-SE" dirty="0"/>
          </a:p>
        </p:txBody>
      </p:sp>
      <p:pic>
        <p:nvPicPr>
          <p:cNvPr id="5" name="Bildobjekt 4" descr="En bild som visar clipart, rita, Barnkonst, illustration">
            <a:extLst>
              <a:ext uri="{FF2B5EF4-FFF2-40B4-BE49-F238E27FC236}">
                <a16:creationId xmlns:a16="http://schemas.microsoft.com/office/drawing/2014/main" id="{E275E2F7-184E-726F-04AC-66D6271A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76" y="2797791"/>
            <a:ext cx="1936115" cy="387223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6D6025-304C-2B79-FDBD-7A6B8FC1CB44}"/>
              </a:ext>
            </a:extLst>
          </p:cNvPr>
          <p:cNvSpPr txBox="1"/>
          <p:nvPr/>
        </p:nvSpPr>
        <p:spPr>
          <a:xfrm>
            <a:off x="8562122" y="1894884"/>
            <a:ext cx="3266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sz="12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god implementering av riktlinjer i den dagliga verksamheten säkerställer att evidensbaserade metoder används inom företagshälsovården. </a:t>
            </a:r>
          </a:p>
        </p:txBody>
      </p:sp>
    </p:spTree>
    <p:extLst>
      <p:ext uri="{BB962C8B-B14F-4D97-AF65-F5344CB8AC3E}">
        <p14:creationId xmlns:p14="http://schemas.microsoft.com/office/powerpoint/2010/main" val="20558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3204CFA-F44A-21DE-AAED-CDDA78591251}"/>
              </a:ext>
            </a:extLst>
          </p:cNvPr>
          <p:cNvSpPr/>
          <p:nvPr/>
        </p:nvSpPr>
        <p:spPr>
          <a:xfrm>
            <a:off x="8250540" y="0"/>
            <a:ext cx="3941459" cy="6858000"/>
          </a:xfrm>
          <a:prstGeom prst="rect">
            <a:avLst/>
          </a:prstGeom>
          <a:solidFill>
            <a:srgbClr val="D152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8F5D931-1B94-5F6E-99CE-1A55567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77" y="2740155"/>
            <a:ext cx="6923832" cy="363210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Förslag till implementering: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Chef (eller någon som chef utser) presenterar riktlinjerna på arbetsplatsmöte (denna PPT är tänkt som ett stöd för detta).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Chef ser till att de berörda yrkesgrupperna har avsatt tid för att läsa riktlinjerna.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Gemensam diskussion och beslut kring hur riktlinjerna kan anpassas utifrån den specifika företagshälsans förutsättningar, exempelvis hur de kan integreras i företagshälsans processer och tjänster.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Boka in regelbundna uppföljningar, eller tid vid arbetsplatsmöten, för att utvärdera och belysa nyttan av riktlinjerna.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F704DF-ED24-D35E-7384-2106892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79" y="1545176"/>
            <a:ext cx="10952255" cy="649790"/>
          </a:xfrm>
        </p:spPr>
        <p:txBody>
          <a:bodyPr/>
          <a:lstStyle/>
          <a:p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Implementering av riktlinjer </a:t>
            </a:r>
            <a:b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inom företagshälsan</a:t>
            </a:r>
            <a:endParaRPr lang="sv-SE" dirty="0"/>
          </a:p>
        </p:txBody>
      </p:sp>
      <p:pic>
        <p:nvPicPr>
          <p:cNvPr id="5" name="Bildobjekt 4" descr="En bild som visar clipart, rita, Barnkonst, illustration">
            <a:extLst>
              <a:ext uri="{FF2B5EF4-FFF2-40B4-BE49-F238E27FC236}">
                <a16:creationId xmlns:a16="http://schemas.microsoft.com/office/drawing/2014/main" id="{E275E2F7-184E-726F-04AC-66D6271A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76" y="2797791"/>
            <a:ext cx="1936115" cy="387223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6D6025-304C-2B79-FDBD-7A6B8FC1CB44}"/>
              </a:ext>
            </a:extLst>
          </p:cNvPr>
          <p:cNvSpPr txBox="1"/>
          <p:nvPr/>
        </p:nvSpPr>
        <p:spPr>
          <a:xfrm>
            <a:off x="8562122" y="1894884"/>
            <a:ext cx="3266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sz="12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god implementering av riktlinjer i den dagliga verksamheten säkerställer att evidensbaserade metoder används inom företagshälsovården. </a:t>
            </a:r>
          </a:p>
        </p:txBody>
      </p:sp>
    </p:spTree>
    <p:extLst>
      <p:ext uri="{BB962C8B-B14F-4D97-AF65-F5344CB8AC3E}">
        <p14:creationId xmlns:p14="http://schemas.microsoft.com/office/powerpoint/2010/main" val="157390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FC0F4B2-7CBC-C3DD-4355-92AC0240F300}"/>
              </a:ext>
            </a:extLst>
          </p:cNvPr>
          <p:cNvSpPr/>
          <p:nvPr/>
        </p:nvSpPr>
        <p:spPr>
          <a:xfrm>
            <a:off x="0" y="1385248"/>
            <a:ext cx="12192000" cy="54727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bild 5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4EAACD60-18F4-A35A-128B-34644CC838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2315" r="-3259"/>
          <a:stretch/>
        </p:blipFill>
        <p:spPr>
          <a:xfrm>
            <a:off x="6387621" y="2183460"/>
            <a:ext cx="5749319" cy="4486076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3442492"/>
            <a:ext cx="5522383" cy="26782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b="1" dirty="0"/>
              <a:t>Riktlinjerna och tillhörande material finns på mynak.se</a:t>
            </a:r>
            <a:endParaRPr lang="sv-SE" sz="1600" dirty="0"/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Riktlinjerna i sin helhet för nedladdning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Riktlinjerna i korthet - en tvåsidig sammanfattning som kan användas vid utbildning och kundkontakter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Samtliga riktlinjer kan laddas ner från mynak.se/riktlinjer.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Här finns också mer information om riktlinjearbetet i form av ett webbinarium och kortare filmer.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78" y="2652591"/>
            <a:ext cx="6381805" cy="601437"/>
          </a:xfrm>
        </p:spPr>
        <p:txBody>
          <a:bodyPr/>
          <a:lstStyle/>
          <a:p>
            <a:r>
              <a:rPr lang="sv-SE" dirty="0">
                <a:latin typeface="+mj-lt"/>
              </a:rPr>
              <a:t>Mer information och material</a:t>
            </a:r>
          </a:p>
        </p:txBody>
      </p:sp>
    </p:spTree>
    <p:extLst>
      <p:ext uri="{BB962C8B-B14F-4D97-AF65-F5344CB8AC3E}">
        <p14:creationId xmlns:p14="http://schemas.microsoft.com/office/powerpoint/2010/main" val="333558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498608D-21DC-385F-6DFD-693F8C323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hlinkClick r:id="rId2"/>
            <a:extLst>
              <a:ext uri="{FF2B5EF4-FFF2-40B4-BE49-F238E27FC236}">
                <a16:creationId xmlns:a16="http://schemas.microsoft.com/office/drawing/2014/main" id="{92BD987C-F5CF-7956-94F3-F8FB002522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635" y="5883247"/>
            <a:ext cx="218985" cy="218985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hlinkClick r:id="rId4"/>
            <a:extLst>
              <a:ext uri="{FF2B5EF4-FFF2-40B4-BE49-F238E27FC236}">
                <a16:creationId xmlns:a16="http://schemas.microsoft.com/office/drawing/2014/main" id="{352ABF49-2570-33A9-4551-6923E89E4D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032" y="5878154"/>
            <a:ext cx="224078" cy="229170"/>
          </a:xfrm>
          <a:prstGeom prst="rect">
            <a:avLst/>
          </a:prstGeom>
        </p:spPr>
      </p:pic>
      <p:pic>
        <p:nvPicPr>
          <p:cNvPr id="10" name="Bildobjekt 9">
            <a:hlinkClick r:id="rId6"/>
            <a:extLst>
              <a:ext uri="{FF2B5EF4-FFF2-40B4-BE49-F238E27FC236}">
                <a16:creationId xmlns:a16="http://schemas.microsoft.com/office/drawing/2014/main" id="{18272BDF-4260-E4CF-B17D-C27F872A3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787" y="5878154"/>
            <a:ext cx="224078" cy="229170"/>
          </a:xfrm>
          <a:prstGeom prst="rect">
            <a:avLst/>
          </a:prstGeom>
        </p:spPr>
      </p:pic>
      <p:pic>
        <p:nvPicPr>
          <p:cNvPr id="11" name="Bildobjekt 10">
            <a:hlinkClick r:id="rId8"/>
            <a:extLst>
              <a:ext uri="{FF2B5EF4-FFF2-40B4-BE49-F238E27FC236}">
                <a16:creationId xmlns:a16="http://schemas.microsoft.com/office/drawing/2014/main" id="{80FC09C3-1D78-3427-98BB-9B625008F8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278" y="5883247"/>
            <a:ext cx="224078" cy="229170"/>
          </a:xfrm>
          <a:prstGeom prst="rect">
            <a:avLst/>
          </a:prstGeom>
        </p:spPr>
      </p:pic>
      <p:pic>
        <p:nvPicPr>
          <p:cNvPr id="14" name="Bildobjekt 13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1F482CE2-90D9-76D2-B090-225CF7EAA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018" y="1824444"/>
            <a:ext cx="3049957" cy="2851047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F173072-A785-D467-6993-4C75987BD91D}"/>
              </a:ext>
            </a:extLst>
          </p:cNvPr>
          <p:cNvSpPr txBox="1"/>
          <p:nvPr/>
        </p:nvSpPr>
        <p:spPr>
          <a:xfrm>
            <a:off x="2783915" y="5342657"/>
            <a:ext cx="662416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www.mynak.se</a:t>
            </a:r>
          </a:p>
        </p:txBody>
      </p:sp>
    </p:spTree>
    <p:extLst>
      <p:ext uri="{BB962C8B-B14F-4D97-AF65-F5344CB8AC3E}">
        <p14:creationId xmlns:p14="http://schemas.microsoft.com/office/powerpoint/2010/main" val="28207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608816"/>
            <a:ext cx="6423135" cy="337112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En hög alkoholkonsumtion ökar risken för både sjukfrånvaro och sjuknärvaro samt för olyckor och arbetsrelaterade skador.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Alkoholproblem orsakar kostnader som är relaterade till minskad produktivitet och förlorad arbetsförtjänst.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Merparten av dem som har alkoholproblem finns på landets arbetsplatser.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Alkoholproblem identifieras ofta alltför sent. Genom att kombinera olika insatser, på flera nivåer, kan ett effektivt alkoholpreventivt arbete iscensättas på arbetsplatsen.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802675"/>
            <a:ext cx="7903436" cy="1049127"/>
          </a:xfrm>
        </p:spPr>
        <p:txBody>
          <a:bodyPr anchor="t">
            <a:normAutofit/>
          </a:bodyPr>
          <a:lstStyle/>
          <a:p>
            <a:r>
              <a:rPr lang="sv-SE" sz="32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Varför riktlinjer om alkoholproblem?</a:t>
            </a:r>
            <a:endParaRPr lang="sv-SE" sz="3200" dirty="0"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D48A448-FE3D-223B-9CF5-B38A5A89A2BA}"/>
              </a:ext>
            </a:extLst>
          </p:cNvPr>
          <p:cNvSpPr txBox="1"/>
          <p:nvPr/>
        </p:nvSpPr>
        <p:spPr>
          <a:xfrm>
            <a:off x="876581" y="5837546"/>
            <a:ext cx="8240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Bruk av andra substanser är också förekommande i arbetslivet. Bruk av alkohol är dock det dominerande problemet och för hantering av alkoholproblem finns också betydligt fler evidensbaserade metoder som kan tillämpas inom ramen för arbetslivet.</a:t>
            </a:r>
          </a:p>
        </p:txBody>
      </p:sp>
      <p:pic>
        <p:nvPicPr>
          <p:cNvPr id="7" name="Bildobjekt 6" descr="En bild som visar text, skärmbild, kon, design&#10;&#10;Automatiskt genererad beskrivning">
            <a:extLst>
              <a:ext uri="{FF2B5EF4-FFF2-40B4-BE49-F238E27FC236}">
                <a16:creationId xmlns:a16="http://schemas.microsoft.com/office/drawing/2014/main" id="{FD426E9D-191C-8797-F502-F65C8099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935" y="2560271"/>
            <a:ext cx="5279933" cy="29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772588"/>
            <a:ext cx="6075118" cy="341572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Utgör ett forskningsbaserat och kvalitetssäkrat underlag i att tidigt förebygga, identifiera och åtgärda alkoholproblem bland medarbetare.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Har tagits fram av verksamhetsnära forskare och yrkesverksamma inom olika professioner inom företagshälsan.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Är evidensbaserade enligt aktuell kunskap.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En trygghet i yrkesutövandet.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79" y="1959448"/>
            <a:ext cx="8027001" cy="649790"/>
          </a:xfrm>
        </p:spPr>
        <p:txBody>
          <a:bodyPr anchor="t">
            <a:noAutofit/>
          </a:bodyPr>
          <a:lstStyle/>
          <a:p>
            <a:r>
              <a:rPr lang="sv-SE" sz="3200" dirty="0"/>
              <a:t>Varför ska vi använda oss av riktlinjerna?</a:t>
            </a:r>
          </a:p>
        </p:txBody>
      </p:sp>
      <p:pic>
        <p:nvPicPr>
          <p:cNvPr id="4" name="Bildobjekt 3" descr="En bild som visar clipart, tecknad serie, siluett, konst&#10;&#10;Automatiskt genererad beskrivning">
            <a:extLst>
              <a:ext uri="{FF2B5EF4-FFF2-40B4-BE49-F238E27FC236}">
                <a16:creationId xmlns:a16="http://schemas.microsoft.com/office/drawing/2014/main" id="{BEC093C7-E2EF-7B66-5D2D-ABA071EF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09"/>
          <a:stretch/>
        </p:blipFill>
        <p:spPr>
          <a:xfrm>
            <a:off x="7643674" y="1837440"/>
            <a:ext cx="4548326" cy="50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010" y="3903737"/>
            <a:ext cx="5285822" cy="3415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</a:pPr>
            <a:r>
              <a:rPr lang="sv-SE" sz="1800" dirty="0"/>
              <a:t>Hur alkoholproblem kan förebyggas med insatser på organisatorisk nivå.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800" dirty="0"/>
              <a:t>Individinsatser vid etablerade alkoholproblem. </a:t>
            </a:r>
          </a:p>
          <a:p>
            <a:pPr marL="285750" indent="-285750">
              <a:lnSpc>
                <a:spcPct val="100000"/>
              </a:lnSpc>
              <a:buClrTx/>
            </a:pPr>
            <a:r>
              <a:rPr lang="sv-SE" sz="1800" dirty="0"/>
              <a:t>Arbetsgivarens skyldigheter när det gäller insatser vid alkoholproblem.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12" y="3253947"/>
            <a:ext cx="7974122" cy="64979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3200" dirty="0"/>
              <a:t>Vad handlar riktlinjerna om?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944B33-D99B-657B-B8EF-54F6B1AE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349">
            <a:off x="7540531" y="1084573"/>
            <a:ext cx="3558238" cy="50616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4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16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3F4D41A-4149-152A-F285-369CC4CE0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958" y="2996494"/>
            <a:ext cx="5727100" cy="3415723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sv-SE" sz="1600" dirty="0"/>
              <a:t>Den stora majoriteten av den vuxna befolkningen </a:t>
            </a:r>
            <a:br>
              <a:rPr lang="sv-SE" sz="1600" dirty="0"/>
            </a:br>
            <a:r>
              <a:rPr lang="sv-SE" sz="1600" dirty="0"/>
              <a:t>(16 år och äldre dricker alkohol).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Var sjätte person (16 procent) rapporterar en riskkonsumtion av alkohol. Andelen är högre bland män än kvinnor och högre bland unga än äldre.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4 procent av befolkningen i åldern 17-84 år har ett beroende av alkohol.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Alkohol är en centralt bidragande faktor till den globala sjukdomsbördan (ohälsa, dödsfallsrisk och behandlingskostnader) och för tidig död.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EB9D3BF-CDDA-B8F7-8BD4-A740BE2E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60" y="2346704"/>
            <a:ext cx="7974122" cy="649790"/>
          </a:xfrm>
        </p:spPr>
        <p:txBody>
          <a:bodyPr/>
          <a:lstStyle/>
          <a:p>
            <a:r>
              <a:rPr lang="sv-SE" sz="3200" dirty="0"/>
              <a:t>Aktuell</a:t>
            </a:r>
            <a:r>
              <a:rPr lang="sv-SE" sz="3600" dirty="0"/>
              <a:t> </a:t>
            </a:r>
            <a:r>
              <a:rPr lang="sv-SE" sz="3200" dirty="0"/>
              <a:t>statistik</a:t>
            </a:r>
          </a:p>
        </p:txBody>
      </p:sp>
      <p:pic>
        <p:nvPicPr>
          <p:cNvPr id="12" name="Bildobjekt 11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AF01A906-6E39-721D-4318-F230120F7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21" t="12875" r="22003" b="64121"/>
          <a:stretch/>
        </p:blipFill>
        <p:spPr>
          <a:xfrm>
            <a:off x="9488440" y="1458607"/>
            <a:ext cx="1161388" cy="115979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7109815A-0F72-E719-039A-55D488644550}"/>
              </a:ext>
            </a:extLst>
          </p:cNvPr>
          <p:cNvGrpSpPr/>
          <p:nvPr/>
        </p:nvGrpSpPr>
        <p:grpSpPr>
          <a:xfrm>
            <a:off x="7613277" y="597803"/>
            <a:ext cx="1748901" cy="1748901"/>
            <a:chOff x="7882959" y="568170"/>
            <a:chExt cx="1748901" cy="1748901"/>
          </a:xfrm>
        </p:grpSpPr>
        <p:pic>
          <p:nvPicPr>
            <p:cNvPr id="5" name="Bildobjekt 4" descr="En bild som visar dryck, Vinglas, flaska, Dryckeskärl&#10;&#10;Automatiskt genererad beskrivning">
              <a:extLst>
                <a:ext uri="{FF2B5EF4-FFF2-40B4-BE49-F238E27FC236}">
                  <a16:creationId xmlns:a16="http://schemas.microsoft.com/office/drawing/2014/main" id="{30AC514D-8443-B303-D302-8D653DD61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827" r="36757" b="33259"/>
            <a:stretch/>
          </p:blipFill>
          <p:spPr>
            <a:xfrm>
              <a:off x="8243227" y="730988"/>
              <a:ext cx="1031358" cy="1313121"/>
            </a:xfrm>
            <a:prstGeom prst="rect">
              <a:avLst/>
            </a:prstGeom>
          </p:spPr>
        </p:pic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82D0AAA3-E549-E71F-77F0-ACFD9E687AD2}"/>
                </a:ext>
              </a:extLst>
            </p:cNvPr>
            <p:cNvSpPr/>
            <p:nvPr/>
          </p:nvSpPr>
          <p:spPr>
            <a:xfrm>
              <a:off x="7882959" y="568170"/>
              <a:ext cx="1748901" cy="174890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884A6FF1-E5E4-D72B-D54F-17B755D59CAE}"/>
              </a:ext>
            </a:extLst>
          </p:cNvPr>
          <p:cNvGrpSpPr/>
          <p:nvPr/>
        </p:nvGrpSpPr>
        <p:grpSpPr>
          <a:xfrm>
            <a:off x="8498461" y="2676923"/>
            <a:ext cx="1748901" cy="1748901"/>
            <a:chOff x="9784260" y="2469471"/>
            <a:chExt cx="1748901" cy="1748901"/>
          </a:xfrm>
        </p:grpSpPr>
        <p:pic>
          <p:nvPicPr>
            <p:cNvPr id="10" name="Bildobjekt 9" descr="En bild som visar dryck, Vinglas, flaska, Dryckeskärl&#10;&#10;Automatiskt genererad beskrivning">
              <a:extLst>
                <a:ext uri="{FF2B5EF4-FFF2-40B4-BE49-F238E27FC236}">
                  <a16:creationId xmlns:a16="http://schemas.microsoft.com/office/drawing/2014/main" id="{E6D5E4CA-5983-0C22-23B4-092989D0C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84" r="78621" b="33813"/>
            <a:stretch/>
          </p:blipFill>
          <p:spPr>
            <a:xfrm>
              <a:off x="10209113" y="2563323"/>
              <a:ext cx="941445" cy="1380969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7612B886-4F7F-076D-9884-8ED6670D2534}"/>
                </a:ext>
              </a:extLst>
            </p:cNvPr>
            <p:cNvSpPr/>
            <p:nvPr/>
          </p:nvSpPr>
          <p:spPr>
            <a:xfrm>
              <a:off x="9784260" y="2469471"/>
              <a:ext cx="1748901" cy="174890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9" name="Bildobjekt 18" descr="En bild som visar text, Mobiltelefon, skärmbild, pryl&#10;&#10;Automatiskt genererad beskrivning">
            <a:extLst>
              <a:ext uri="{FF2B5EF4-FFF2-40B4-BE49-F238E27FC236}">
                <a16:creationId xmlns:a16="http://schemas.microsoft.com/office/drawing/2014/main" id="{71AD5FF9-84BA-309D-BBDF-6C94B0804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317" y="4431987"/>
            <a:ext cx="1743212" cy="1991941"/>
          </a:xfrm>
          <a:prstGeom prst="rect">
            <a:avLst/>
          </a:prstGeom>
        </p:spPr>
      </p:pic>
      <p:sp>
        <p:nvSpPr>
          <p:cNvPr id="23" name="Ellips 22">
            <a:extLst>
              <a:ext uri="{FF2B5EF4-FFF2-40B4-BE49-F238E27FC236}">
                <a16:creationId xmlns:a16="http://schemas.microsoft.com/office/drawing/2014/main" id="{66A4E33E-13B3-A03B-7C64-ACD9C1C4421E}"/>
              </a:ext>
            </a:extLst>
          </p:cNvPr>
          <p:cNvSpPr/>
          <p:nvPr/>
        </p:nvSpPr>
        <p:spPr>
          <a:xfrm>
            <a:off x="9647750" y="4151744"/>
            <a:ext cx="2353200" cy="2353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25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4DF00E59-347B-28A4-AAF5-BA7129AE37C1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9263EF-9BB2-5C56-04C2-8E6666EAA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386" y="3226417"/>
            <a:ext cx="5721334" cy="34157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1600" b="1" dirty="0"/>
              <a:t>Nya rekommendationer till hälso- och sjukvård </a:t>
            </a:r>
            <a:br>
              <a:rPr lang="sv-SE" sz="1600" b="1" dirty="0"/>
            </a:br>
            <a:r>
              <a:rPr lang="sv-SE" sz="1600" b="1" dirty="0"/>
              <a:t>från Socialstyrelsen (september 2023) </a:t>
            </a:r>
          </a:p>
          <a:p>
            <a:pPr>
              <a:buClrTx/>
            </a:pPr>
            <a:r>
              <a:rPr lang="sv-SE" sz="1600" dirty="0"/>
              <a:t>Hälso- och sjukvården bör erbjuda rådgivande samtal eller annat stöd till dem som har en riskkonsumtion.</a:t>
            </a:r>
          </a:p>
          <a:p>
            <a:pPr>
              <a:buClrTx/>
            </a:pPr>
            <a:r>
              <a:rPr lang="sv-SE" sz="1600" dirty="0"/>
              <a:t>Riskkonsumtion kan antingen vara hög genomsnittlig alkoholkonsumtion eller intensivkonsumtion (berusningsdrickande).</a:t>
            </a:r>
            <a:endParaRPr lang="en-US" sz="18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576627"/>
            <a:ext cx="7974122" cy="649790"/>
          </a:xfrm>
        </p:spPr>
        <p:txBody>
          <a:bodyPr anchor="t">
            <a:normAutofit/>
          </a:bodyPr>
          <a:lstStyle/>
          <a:p>
            <a:r>
              <a:rPr lang="sv-SE" dirty="0"/>
              <a:t>Riskkonsumtion</a:t>
            </a:r>
          </a:p>
        </p:txBody>
      </p:sp>
      <p:pic>
        <p:nvPicPr>
          <p:cNvPr id="3" name="Bildobjekt 2" descr="En bild som visar dryck, Vinglas, flaska, Dryckeskärl">
            <a:extLst>
              <a:ext uri="{FF2B5EF4-FFF2-40B4-BE49-F238E27FC236}">
                <a16:creationId xmlns:a16="http://schemas.microsoft.com/office/drawing/2014/main" id="{5CDCA0A6-63B3-838E-705F-DED94FBD6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254" y="3531593"/>
            <a:ext cx="3982280" cy="178338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CC5F9C7-55AB-17BE-981C-8461A4E2C28D}"/>
              </a:ext>
            </a:extLst>
          </p:cNvPr>
          <p:cNvSpPr txBox="1"/>
          <p:nvPr/>
        </p:nvSpPr>
        <p:spPr>
          <a:xfrm>
            <a:off x="7332678" y="1040787"/>
            <a:ext cx="44529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</a:rPr>
              <a:t>Vad är riskkonsumtion?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10 standardglas eller mer per vecka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4 standardglas eller mer per dryckestillfälle en gång i månaden eller oftare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41E7212-5E96-63D1-4985-739BA0E16F3C}"/>
              </a:ext>
            </a:extLst>
          </p:cNvPr>
          <p:cNvSpPr txBox="1"/>
          <p:nvPr/>
        </p:nvSpPr>
        <p:spPr>
          <a:xfrm>
            <a:off x="7568487" y="5333268"/>
            <a:ext cx="4217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Definition av standarglas</a:t>
            </a:r>
            <a:endParaRPr lang="sv-S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0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072" y="3828448"/>
            <a:ext cx="5797356" cy="341572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Alkoholpolicy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Utbildning för chefer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sv-SE" sz="1600" dirty="0"/>
              <a:t>hantering av alkoholproblem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Information och utbildning – medarbetare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</a:pPr>
            <a:r>
              <a:rPr lang="sv-SE" sz="1600" dirty="0"/>
              <a:t>alkoholpolicy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tabLst>
                <a:tab pos="627063" algn="l"/>
              </a:tabLst>
            </a:pPr>
            <a:r>
              <a:rPr lang="sv-SE" sz="1600" dirty="0"/>
              <a:t>alkohol och risker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Screening och rådgivning (SBI)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2" y="2668708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Organisationsnivå </a:t>
            </a:r>
            <a:br>
              <a:rPr lang="sv-SE" dirty="0"/>
            </a:br>
            <a:r>
              <a:rPr lang="sv-SE" dirty="0"/>
              <a:t>– exempel på insatser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7758" y="4864963"/>
            <a:ext cx="35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b="0" i="0" u="none" strike="noStrike" baseline="0" dirty="0">
                <a:solidFill>
                  <a:schemeClr val="bg1"/>
                </a:solidFill>
                <a:latin typeface="AGaramondPro-Regular"/>
              </a:rPr>
              <a:t>En tydlig och skriftlig alkoholpolicy är av grundläggande betydelse for att åtgärda alkoholproblem på arbetsplatsen.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84A5B6-D113-9E72-9627-B0AF2FB12B94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30B444E5-B447-6EB0-0393-23E31B307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56" y="941972"/>
            <a:ext cx="4397767" cy="36224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213E84A-0F44-F27D-6A19-787DB5550241}"/>
              </a:ext>
            </a:extLst>
          </p:cNvPr>
          <p:cNvSpPr txBox="1"/>
          <p:nvPr/>
        </p:nvSpPr>
        <p:spPr>
          <a:xfrm>
            <a:off x="7927758" y="4840687"/>
            <a:ext cx="3464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+mj-lt"/>
              </a:rPr>
              <a:t>Screening och kort rådgivning om alkoholvanor passar väl in i hälso-undersökningar där andra levnadsvanor tas upp.</a:t>
            </a:r>
          </a:p>
        </p:txBody>
      </p:sp>
    </p:spTree>
    <p:extLst>
      <p:ext uri="{BB962C8B-B14F-4D97-AF65-F5344CB8AC3E}">
        <p14:creationId xmlns:p14="http://schemas.microsoft.com/office/powerpoint/2010/main" val="185584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bild 5" descr="En bild som visar text, skärmbild, Teckensnitt, grafisk design&#10;&#10;Automatiskt genererad beskrivning">
            <a:extLst>
              <a:ext uri="{FF2B5EF4-FFF2-40B4-BE49-F238E27FC236}">
                <a16:creationId xmlns:a16="http://schemas.microsoft.com/office/drawing/2014/main" id="{10ED6C54-00D0-EA40-8808-AAE3AAB75B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94" r="26"/>
          <a:stretch/>
        </p:blipFill>
        <p:spPr>
          <a:xfrm>
            <a:off x="8194089" y="1047203"/>
            <a:ext cx="2823373" cy="3969386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382106"/>
            <a:ext cx="5797356" cy="649790"/>
          </a:xfrm>
        </p:spPr>
        <p:txBody>
          <a:bodyPr anchor="t">
            <a:normAutofit/>
          </a:bodyPr>
          <a:lstStyle/>
          <a:p>
            <a:r>
              <a:rPr lang="sv-SE" dirty="0"/>
              <a:t>Alkoholpolicy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9574" y="5198630"/>
            <a:ext cx="3425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0" i="0" u="none" strike="noStrike" baseline="0" dirty="0">
                <a:solidFill>
                  <a:schemeClr val="bg1"/>
                </a:solidFill>
                <a:latin typeface="+mj-lt"/>
              </a:rPr>
              <a:t>En tydlig och skriftlig alkoholpolicy är av grundläggande betydelse for att åtgärda alkoholproblem på arbetsplatsen.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937" y="2945580"/>
            <a:ext cx="5436617" cy="3982050"/>
          </a:xfrm>
        </p:spPr>
        <p:txBody>
          <a:bodyPr>
            <a:norm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Ska vara skriftlig, tydlig och lätt att förstå.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Ska ange vilka regler som gäller på arbetsplatsen och vad som händer om de inte följs.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Bör ange vilka förebyggande insatser som ska förhindra att medarbetare kommer bakfulla eller påverkade till arbetet eller konsumerar alkohol på arbetstid.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Samförstånd om innehållet ska råda mellan arbetstagare och arbetsgivare.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Bör även innehålla en handlingsplan med rutiner för hur risker och uppkomna situationer hanteras i samband med skadligt bruk eller beroende.</a:t>
            </a:r>
          </a:p>
        </p:txBody>
      </p:sp>
    </p:spTree>
    <p:extLst>
      <p:ext uri="{BB962C8B-B14F-4D97-AF65-F5344CB8AC3E}">
        <p14:creationId xmlns:p14="http://schemas.microsoft.com/office/powerpoint/2010/main" val="5587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7E9B08A-4A2B-7267-1C35-9C8683D9A8CB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496593"/>
            <a:ext cx="7974122" cy="649790"/>
          </a:xfrm>
        </p:spPr>
        <p:txBody>
          <a:bodyPr anchor="t">
            <a:normAutofit/>
          </a:bodyPr>
          <a:lstStyle/>
          <a:p>
            <a:r>
              <a:rPr lang="sv-SE"/>
              <a:t>Individnivå</a:t>
            </a:r>
          </a:p>
        </p:txBody>
      </p:sp>
      <p:pic>
        <p:nvPicPr>
          <p:cNvPr id="8" name="Platshållare för bild 7" descr="En bild som visar tecknad serie, grafisk design, konst, clipart&#10;&#10;Automatiskt genererad beskrivning">
            <a:extLst>
              <a:ext uri="{FF2B5EF4-FFF2-40B4-BE49-F238E27FC236}">
                <a16:creationId xmlns:a16="http://schemas.microsoft.com/office/drawing/2014/main" id="{3E9BD359-A616-ED1B-95EA-A78FEEF2063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3529" b="3530"/>
          <a:stretch/>
        </p:blipFill>
        <p:spPr>
          <a:xfrm>
            <a:off x="5732060" y="2970022"/>
            <a:ext cx="6312605" cy="3549257"/>
          </a:xfrm>
          <a:prstGeom prst="rect">
            <a:avLst/>
          </a:prstGeom>
          <a:noFill/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FD9C386D-1E48-E338-436F-2346000C3F52}"/>
              </a:ext>
            </a:extLst>
          </p:cNvPr>
          <p:cNvSpPr txBox="1">
            <a:spLocks/>
          </p:cNvSpPr>
          <p:nvPr/>
        </p:nvSpPr>
        <p:spPr>
          <a:xfrm>
            <a:off x="836937" y="3060067"/>
            <a:ext cx="4950067" cy="3982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Tidiga insatser</a:t>
            </a:r>
          </a:p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Varje individs alkoholproblem unikt och kräver egen lösning</a:t>
            </a:r>
          </a:p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Trappstegsmodell (</a:t>
            </a:r>
            <a:r>
              <a:rPr lang="sv-SE" sz="1600" dirty="0" err="1"/>
              <a:t>Stepped</a:t>
            </a:r>
            <a:r>
              <a:rPr lang="sv-SE" sz="1600" dirty="0"/>
              <a:t> Care)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  <a:defRPr/>
            </a:pPr>
            <a:r>
              <a:rPr lang="sv-SE" sz="1600" dirty="0"/>
              <a:t>Gradvis upptrappning av interventioner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  <a:defRPr/>
            </a:pPr>
            <a:r>
              <a:rPr lang="sv-SE" sz="1600" dirty="0"/>
              <a:t>15 metoden</a:t>
            </a:r>
          </a:p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Metoder för utredning och bedömning</a:t>
            </a:r>
          </a:p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Exempel på behandling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  <a:defRPr/>
            </a:pPr>
            <a:r>
              <a:rPr lang="sv-SE" sz="1600" dirty="0"/>
              <a:t>Psykologisk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  <a:defRPr/>
            </a:pPr>
            <a:r>
              <a:rPr lang="sv-SE" sz="1600" dirty="0"/>
              <a:t>Medicinsk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2C9333D-BD8D-C500-2C8C-E3B9266B496A}"/>
              </a:ext>
            </a:extLst>
          </p:cNvPr>
          <p:cNvSpPr txBox="1"/>
          <p:nvPr/>
        </p:nvSpPr>
        <p:spPr>
          <a:xfrm>
            <a:off x="7554164" y="1587514"/>
            <a:ext cx="367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0" u="none" strike="noStrike" baseline="0" dirty="0">
                <a:solidFill>
                  <a:schemeClr val="bg1"/>
                </a:solidFill>
                <a:latin typeface="Roboto-Bold"/>
              </a:rPr>
              <a:t>Motiverande samtal är en evidensbaserad samtalsmetod för rådgivare som vill hjälpa människor till förändring inom fler områden än alkoholvanor, till exempel att öka fysisk aktivitet eller följa läkemedelsordinationer.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11197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lut neutral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lmän" id="{A7284FB6-3C4B-4BEB-B43B-D2F0483AD2CA}" vid="{11287954-ACBE-4AC6-A15E-381BC8C03395}"/>
    </a:ext>
  </a:extLst>
</a:theme>
</file>

<file path=ppt/theme/theme2.xml><?xml version="1.0" encoding="utf-8"?>
<a:theme xmlns:a="http://schemas.openxmlformats.org/drawingml/2006/main" name="Layout text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89AA3325-9E82-43A3-9AC0-C70613E3C9A8}"/>
    </a:ext>
  </a:extLst>
</a:theme>
</file>

<file path=ppt/theme/theme3.xml><?xml version="1.0" encoding="utf-8"?>
<a:theme xmlns:a="http://schemas.openxmlformats.org/drawingml/2006/main" name="Layout med bilder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08B0F765-0B62-415C-B619-FDB4A0A4DCB7}"/>
    </a:ext>
  </a:extLst>
</a:theme>
</file>

<file path=ppt/theme/theme4.xml><?xml version="1.0" encoding="utf-8"?>
<a:theme xmlns:a="http://schemas.openxmlformats.org/drawingml/2006/main" name="Layout kapitel mellantexter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489C2FB9-AFE6-47C1-947F-A8077911141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ba7ccd-c0e9-41fa-95e1-c3118eb8b47e" xsi:nil="true"/>
    <lcf76f155ced4ddcb4097134ff3c332f xmlns="7c1a0baa-9430-4436-87be-0e10b6477d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224FB579D35F42B417736B6168D28B" ma:contentTypeVersion="12" ma:contentTypeDescription="Skapa ett nytt dokument." ma:contentTypeScope="" ma:versionID="dbe476e4c0857bb6cfb24ecfe9e54f68">
  <xsd:schema xmlns:xsd="http://www.w3.org/2001/XMLSchema" xmlns:xs="http://www.w3.org/2001/XMLSchema" xmlns:p="http://schemas.microsoft.com/office/2006/metadata/properties" xmlns:ns2="7c1a0baa-9430-4436-87be-0e10b6477d97" xmlns:ns3="c3ba7ccd-c0e9-41fa-95e1-c3118eb8b47e" targetNamespace="http://schemas.microsoft.com/office/2006/metadata/properties" ma:root="true" ma:fieldsID="3ad437f51194e3f84c34795e7c02d014" ns2:_="" ns3:_="">
    <xsd:import namespace="7c1a0baa-9430-4436-87be-0e10b6477d97"/>
    <xsd:import namespace="c3ba7ccd-c0e9-41fa-95e1-c3118eb8b4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a0baa-9430-4436-87be-0e10b6477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8d8f4052-171c-41dc-9313-fa420e7c94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a7ccd-c0e9-41fa-95e1-c3118eb8b47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4ffce92-c333-4d40-97ca-645a55a4994e}" ma:internalName="TaxCatchAll" ma:showField="CatchAllData" ma:web="c3ba7ccd-c0e9-41fa-95e1-c3118eb8b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7A534-59D6-4065-ABCC-8220701443BD}">
  <ds:schemaRefs>
    <ds:schemaRef ds:uri="http://www.w3.org/XML/1998/namespace"/>
    <ds:schemaRef ds:uri="http://purl.org/dc/dcmitype/"/>
    <ds:schemaRef ds:uri="http://purl.org/dc/terms/"/>
    <ds:schemaRef ds:uri="608fd866-41cc-4686-aeca-490547f2832c"/>
    <ds:schemaRef ds:uri="http://purl.org/dc/elements/1.1/"/>
    <ds:schemaRef ds:uri="http://schemas.microsoft.com/office/2006/metadata/properties"/>
    <ds:schemaRef ds:uri="47c993fb-4e8f-4acf-ad28-77b2930c2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ba7ccd-c0e9-41fa-95e1-c3118eb8b47e"/>
    <ds:schemaRef ds:uri="7c1a0baa-9430-4436-87be-0e10b6477d97"/>
  </ds:schemaRefs>
</ds:datastoreItem>
</file>

<file path=customXml/itemProps2.xml><?xml version="1.0" encoding="utf-8"?>
<ds:datastoreItem xmlns:ds="http://schemas.openxmlformats.org/officeDocument/2006/customXml" ds:itemID="{904422E3-3BA2-4731-AF88-5E4A2ED58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1A7D0-738B-4188-B2A7-9BE8B4B1E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a0baa-9430-4436-87be-0e10b6477d97"/>
    <ds:schemaRef ds:uri="c3ba7ccd-c0e9-41fa-95e1-c3118eb8b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Allmän svensk</Template>
  <TotalTime>600</TotalTime>
  <Words>942</Words>
  <Application>Microsoft Office PowerPoint</Application>
  <PresentationFormat>Bredbild</PresentationFormat>
  <Paragraphs>104</Paragraphs>
  <Slides>14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AGaramondPro-Regular</vt:lpstr>
      <vt:lpstr>Arial</vt:lpstr>
      <vt:lpstr>Calibri</vt:lpstr>
      <vt:lpstr>Roboto</vt:lpstr>
      <vt:lpstr>Roboto-Bold</vt:lpstr>
      <vt:lpstr>Start slut neutral</vt:lpstr>
      <vt:lpstr>Layout text</vt:lpstr>
      <vt:lpstr>Layout med bilder</vt:lpstr>
      <vt:lpstr>Layout kapitel mellantexter</vt:lpstr>
      <vt:lpstr>PowerPoint-presentation</vt:lpstr>
      <vt:lpstr>Varför riktlinjer om alkoholproblem?</vt:lpstr>
      <vt:lpstr>Varför ska vi använda oss av riktlinjerna?</vt:lpstr>
      <vt:lpstr>Vad handlar riktlinjerna om?</vt:lpstr>
      <vt:lpstr>Aktuell statistik</vt:lpstr>
      <vt:lpstr>Riskkonsumtion</vt:lpstr>
      <vt:lpstr>Organisationsnivå  – exempel på insatser</vt:lpstr>
      <vt:lpstr>Alkoholpolicy</vt:lpstr>
      <vt:lpstr>Individnivå</vt:lpstr>
      <vt:lpstr>Trappstegsmodell (Stepped care)</vt:lpstr>
      <vt:lpstr>Implementering av riktlinjer  inom företagshälsan</vt:lpstr>
      <vt:lpstr>Implementering av riktlinjer  inom företagshälsan</vt:lpstr>
      <vt:lpstr>Mer information och material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 Nylander</dc:creator>
  <cp:lastModifiedBy>Liv Nilsson</cp:lastModifiedBy>
  <cp:revision>28</cp:revision>
  <dcterms:created xsi:type="dcterms:W3CDTF">2023-11-13T11:48:39Z</dcterms:created>
  <dcterms:modified xsi:type="dcterms:W3CDTF">2024-08-27T13:41:39Z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0x010100A2224FB579D35F42B417736B6168D28B</vt:lpwstr>
  </property>
</Properties>
</file>