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5"/>
  </p:notesMasterIdLst>
  <p:sldIdLst>
    <p:sldId id="343" r:id="rId2"/>
    <p:sldId id="311" r:id="rId3"/>
    <p:sldId id="339" r:id="rId4"/>
    <p:sldId id="282" r:id="rId5"/>
    <p:sldId id="308" r:id="rId6"/>
    <p:sldId id="285" r:id="rId7"/>
    <p:sldId id="310" r:id="rId8"/>
    <p:sldId id="319" r:id="rId9"/>
    <p:sldId id="321" r:id="rId10"/>
    <p:sldId id="326" r:id="rId11"/>
    <p:sldId id="346" r:id="rId12"/>
    <p:sldId id="328" r:id="rId13"/>
    <p:sldId id="307"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79" autoAdjust="0"/>
  </p:normalViewPr>
  <p:slideViewPr>
    <p:cSldViewPr snapToGrid="0">
      <p:cViewPr varScale="1">
        <p:scale>
          <a:sx n="100" d="100"/>
          <a:sy n="100" d="100"/>
        </p:scale>
        <p:origin x="954" y="90"/>
      </p:cViewPr>
      <p:guideLst/>
    </p:cSldViewPr>
  </p:slideViewPr>
  <p:notesTextViewPr>
    <p:cViewPr>
      <p:scale>
        <a:sx n="1" d="1"/>
        <a:sy n="1" d="1"/>
      </p:scale>
      <p:origin x="0" y="0"/>
    </p:cViewPr>
  </p:notesTextViewPr>
  <p:sorterViewPr>
    <p:cViewPr varScale="1">
      <p:scale>
        <a:sx n="1" d="1"/>
        <a:sy n="1" d="1"/>
      </p:scale>
      <p:origin x="0" y="-1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0128F-A593-40FB-AF8C-7C590786ACE1}"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9C1BED9A-5327-416E-BBBC-8FE9D8646DD8}">
      <dgm:prSet custT="1"/>
      <dgm:spPr/>
      <dgm:t>
        <a:bodyPr anchor="ctr"/>
        <a:lstStyle/>
        <a:p>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Homosexuella har inte alltid en sämre arbetsmiljö jämfört med heterosexuella. </a:t>
          </a:r>
        </a:p>
      </dgm:t>
    </dgm:pt>
    <dgm:pt modelId="{015E0317-EC51-4CEC-8074-92C91F3AF471}" type="parTrans" cxnId="{6211321F-B6EC-4452-8CB9-140DCF8A8BE4}">
      <dgm:prSet/>
      <dgm:spPr/>
      <dgm:t>
        <a:bodyPr/>
        <a:lstStyle/>
        <a:p>
          <a:endParaRPr lang="en-US"/>
        </a:p>
      </dgm:t>
    </dgm:pt>
    <dgm:pt modelId="{DBFB931B-891A-4458-85F5-B1FCBA8085E1}" type="sibTrans" cxnId="{6211321F-B6EC-4452-8CB9-140DCF8A8BE4}">
      <dgm:prSet/>
      <dgm:spPr/>
      <dgm:t>
        <a:bodyPr/>
        <a:lstStyle/>
        <a:p>
          <a:endParaRPr lang="en-US"/>
        </a:p>
      </dgm:t>
    </dgm:pt>
    <dgm:pt modelId="{E9C09096-7A52-4791-A053-EA8D4268F8FD}">
      <dgm:prSet custT="1"/>
      <dgm:spPr/>
      <dgm:t>
        <a:bodyPr anchor="ct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Upplevelser av diskriminering, trakasserier, mikro-aggressioner eller andra negativa arbetsmiljöfaktorer.</a:t>
          </a:r>
        </a:p>
      </dgm:t>
    </dgm:pt>
    <dgm:pt modelId="{9C30E612-C61C-41B4-9E32-413934B416EC}" type="parTrans" cxnId="{1D433246-646E-4BFE-B048-A638B388C905}">
      <dgm:prSet/>
      <dgm:spPr/>
      <dgm:t>
        <a:bodyPr/>
        <a:lstStyle/>
        <a:p>
          <a:endParaRPr lang="en-US"/>
        </a:p>
      </dgm:t>
    </dgm:pt>
    <dgm:pt modelId="{13792B20-E1D9-451B-BD7B-DB7C6043D76C}" type="sibTrans" cxnId="{1D433246-646E-4BFE-B048-A638B388C905}">
      <dgm:prSet/>
      <dgm:spPr/>
      <dgm:t>
        <a:bodyPr/>
        <a:lstStyle/>
        <a:p>
          <a:endParaRPr lang="en-US"/>
        </a:p>
      </dgm:t>
    </dgm:pt>
    <dgm:pt modelId="{5412522E-FB7A-4FE4-93B0-BFA567B45AC4}">
      <dgm:prSet custT="1"/>
      <dgm:spPr/>
      <dgm:t>
        <a:bodyPr anchor="ctr"/>
        <a:lstStyle/>
        <a:p>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Transpersoner mer utsatta för risker.</a:t>
          </a:r>
        </a:p>
      </dgm:t>
    </dgm:pt>
    <dgm:pt modelId="{902701FE-F0FB-464C-9389-8EF21A0CF057}" type="parTrans" cxnId="{D16E874B-9C24-4EF3-A7CE-E4CF10D44CA4}">
      <dgm:prSet/>
      <dgm:spPr/>
      <dgm:t>
        <a:bodyPr/>
        <a:lstStyle/>
        <a:p>
          <a:endParaRPr lang="en-US"/>
        </a:p>
      </dgm:t>
    </dgm:pt>
    <dgm:pt modelId="{30F8EFEB-E34D-4070-9568-6F3D0D10ABB9}" type="sibTrans" cxnId="{D16E874B-9C24-4EF3-A7CE-E4CF10D44CA4}">
      <dgm:prSet/>
      <dgm:spPr/>
      <dgm:t>
        <a:bodyPr/>
        <a:lstStyle/>
        <a:p>
          <a:endParaRPr lang="en-US"/>
        </a:p>
      </dgm:t>
    </dgm:pt>
    <dgm:pt modelId="{B3E1EA0D-A941-4169-98E3-4A640DECEC30}">
      <dgm:prSet custT="1"/>
      <dgm:spPr/>
      <dgm:t>
        <a:bodyPr anchor="ctr"/>
        <a:lstStyle/>
        <a:p>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Bisexuella mer osynliga/sämre arbetsmiljösituation än homosexuella.</a:t>
          </a:r>
        </a:p>
      </dgm:t>
    </dgm:pt>
    <dgm:pt modelId="{25A4F0D5-CA0C-4652-9121-99ED4C661948}" type="parTrans" cxnId="{2C09E2E6-05DC-4718-B477-47E329B084A7}">
      <dgm:prSet/>
      <dgm:spPr/>
      <dgm:t>
        <a:bodyPr/>
        <a:lstStyle/>
        <a:p>
          <a:endParaRPr lang="en-US"/>
        </a:p>
      </dgm:t>
    </dgm:pt>
    <dgm:pt modelId="{89C4820A-B304-4DCD-BDAF-3AD92F402B76}" type="sibTrans" cxnId="{2C09E2E6-05DC-4718-B477-47E329B084A7}">
      <dgm:prSet/>
      <dgm:spPr/>
      <dgm:t>
        <a:bodyPr/>
        <a:lstStyle/>
        <a:p>
          <a:endParaRPr lang="en-US"/>
        </a:p>
      </dgm:t>
    </dgm:pt>
    <dgm:pt modelId="{BD6637D4-7B6C-45BD-BF03-5282D3B18DE0}">
      <dgm:prSet custT="1"/>
      <dgm:spPr/>
      <dgm:t>
        <a:bodyPr anchor="ctr"/>
        <a:lstStyle/>
        <a:p>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Utsatthet för riskfaktorer i arbetsmiljö samspelar med faktorer som till exempel kön, etnicitet, yrkesposition </a:t>
          </a:r>
          <a:b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och ålder.</a:t>
          </a:r>
        </a:p>
      </dgm:t>
    </dgm:pt>
    <dgm:pt modelId="{E0F21D05-EF2B-47C8-8DEC-0FD791A0183E}" type="parTrans" cxnId="{39EF0963-7850-4F4D-AF9A-1B44E42EC2AF}">
      <dgm:prSet/>
      <dgm:spPr/>
      <dgm:t>
        <a:bodyPr/>
        <a:lstStyle/>
        <a:p>
          <a:endParaRPr lang="en-US"/>
        </a:p>
      </dgm:t>
    </dgm:pt>
    <dgm:pt modelId="{AF981F71-62AF-421B-9E24-BE8A9FBDCB63}" type="sibTrans" cxnId="{39EF0963-7850-4F4D-AF9A-1B44E42EC2AF}">
      <dgm:prSet/>
      <dgm:spPr/>
      <dgm:t>
        <a:bodyPr/>
        <a:lstStyle/>
        <a:p>
          <a:endParaRPr lang="en-US"/>
        </a:p>
      </dgm:t>
    </dgm:pt>
    <dgm:pt modelId="{EBA3ABC6-8E84-48AB-B6EB-549D097C8D4C}" type="pres">
      <dgm:prSet presAssocID="{BC40128F-A593-40FB-AF8C-7C590786ACE1}" presName="vert0" presStyleCnt="0">
        <dgm:presLayoutVars>
          <dgm:dir/>
          <dgm:animOne val="branch"/>
          <dgm:animLvl val="lvl"/>
        </dgm:presLayoutVars>
      </dgm:prSet>
      <dgm:spPr/>
    </dgm:pt>
    <dgm:pt modelId="{16DFCF0A-79DB-4600-9873-FD208A0CF0F6}" type="pres">
      <dgm:prSet presAssocID="{9C1BED9A-5327-416E-BBBC-8FE9D8646DD8}" presName="thickLine" presStyleLbl="alignNode1" presStyleIdx="0" presStyleCnt="5"/>
      <dgm:spPr/>
    </dgm:pt>
    <dgm:pt modelId="{A01D4D2E-59FE-4C6F-8C62-10B5FFF2F876}" type="pres">
      <dgm:prSet presAssocID="{9C1BED9A-5327-416E-BBBC-8FE9D8646DD8}" presName="horz1" presStyleCnt="0"/>
      <dgm:spPr/>
    </dgm:pt>
    <dgm:pt modelId="{BC66185A-8736-457A-AF79-93577EF4C978}" type="pres">
      <dgm:prSet presAssocID="{9C1BED9A-5327-416E-BBBC-8FE9D8646DD8}" presName="tx1" presStyleLbl="revTx" presStyleIdx="0" presStyleCnt="5"/>
      <dgm:spPr/>
    </dgm:pt>
    <dgm:pt modelId="{FBA7810C-BCC2-459B-B3AA-5F7B70C9A9EB}" type="pres">
      <dgm:prSet presAssocID="{9C1BED9A-5327-416E-BBBC-8FE9D8646DD8}" presName="vert1" presStyleCnt="0"/>
      <dgm:spPr/>
    </dgm:pt>
    <dgm:pt modelId="{1E30DAF6-77BB-49E8-9D50-8C7F5C9F0AED}" type="pres">
      <dgm:prSet presAssocID="{E9C09096-7A52-4791-A053-EA8D4268F8FD}" presName="thickLine" presStyleLbl="alignNode1" presStyleIdx="1" presStyleCnt="5"/>
      <dgm:spPr/>
    </dgm:pt>
    <dgm:pt modelId="{EA6F0BD0-8C2A-4237-AF4E-3E8054B8C02D}" type="pres">
      <dgm:prSet presAssocID="{E9C09096-7A52-4791-A053-EA8D4268F8FD}" presName="horz1" presStyleCnt="0"/>
      <dgm:spPr/>
    </dgm:pt>
    <dgm:pt modelId="{F4A5226F-07B3-41F4-8770-5FD56AEE849F}" type="pres">
      <dgm:prSet presAssocID="{E9C09096-7A52-4791-A053-EA8D4268F8FD}" presName="tx1" presStyleLbl="revTx" presStyleIdx="1" presStyleCnt="5"/>
      <dgm:spPr/>
    </dgm:pt>
    <dgm:pt modelId="{F63212F9-28D7-4182-AFF2-6C3AA35151E3}" type="pres">
      <dgm:prSet presAssocID="{E9C09096-7A52-4791-A053-EA8D4268F8FD}" presName="vert1" presStyleCnt="0"/>
      <dgm:spPr/>
    </dgm:pt>
    <dgm:pt modelId="{BD0D690E-A6E5-4E3A-BDD3-A01834DEE51B}" type="pres">
      <dgm:prSet presAssocID="{5412522E-FB7A-4FE4-93B0-BFA567B45AC4}" presName="thickLine" presStyleLbl="alignNode1" presStyleIdx="2" presStyleCnt="5"/>
      <dgm:spPr/>
    </dgm:pt>
    <dgm:pt modelId="{D0F9E48A-A2CF-42BC-9867-7CD4A557A11F}" type="pres">
      <dgm:prSet presAssocID="{5412522E-FB7A-4FE4-93B0-BFA567B45AC4}" presName="horz1" presStyleCnt="0"/>
      <dgm:spPr/>
    </dgm:pt>
    <dgm:pt modelId="{CDB47CF0-8F56-42FD-BBD9-AC760D5136DE}" type="pres">
      <dgm:prSet presAssocID="{5412522E-FB7A-4FE4-93B0-BFA567B45AC4}" presName="tx1" presStyleLbl="revTx" presStyleIdx="2" presStyleCnt="5"/>
      <dgm:spPr/>
    </dgm:pt>
    <dgm:pt modelId="{6B13D386-812F-4F60-BF8D-431E22402044}" type="pres">
      <dgm:prSet presAssocID="{5412522E-FB7A-4FE4-93B0-BFA567B45AC4}" presName="vert1" presStyleCnt="0"/>
      <dgm:spPr/>
    </dgm:pt>
    <dgm:pt modelId="{5F20E51F-D7F6-4EFD-9CC7-8A407272237B}" type="pres">
      <dgm:prSet presAssocID="{B3E1EA0D-A941-4169-98E3-4A640DECEC30}" presName="thickLine" presStyleLbl="alignNode1" presStyleIdx="3" presStyleCnt="5"/>
      <dgm:spPr/>
    </dgm:pt>
    <dgm:pt modelId="{FA5DA891-5AB2-488C-956F-C12F41D8AC3B}" type="pres">
      <dgm:prSet presAssocID="{B3E1EA0D-A941-4169-98E3-4A640DECEC30}" presName="horz1" presStyleCnt="0"/>
      <dgm:spPr/>
    </dgm:pt>
    <dgm:pt modelId="{535C26BA-AA42-4996-BB41-9C2CE76A396C}" type="pres">
      <dgm:prSet presAssocID="{B3E1EA0D-A941-4169-98E3-4A640DECEC30}" presName="tx1" presStyleLbl="revTx" presStyleIdx="3" presStyleCnt="5"/>
      <dgm:spPr/>
    </dgm:pt>
    <dgm:pt modelId="{1E5722C2-B062-489B-AABC-EB5DF3A26FEA}" type="pres">
      <dgm:prSet presAssocID="{B3E1EA0D-A941-4169-98E3-4A640DECEC30}" presName="vert1" presStyleCnt="0"/>
      <dgm:spPr/>
    </dgm:pt>
    <dgm:pt modelId="{D5C2A152-5389-4A1E-A9BF-AABB5D9497F9}" type="pres">
      <dgm:prSet presAssocID="{BD6637D4-7B6C-45BD-BF03-5282D3B18DE0}" presName="thickLine" presStyleLbl="alignNode1" presStyleIdx="4" presStyleCnt="5"/>
      <dgm:spPr/>
    </dgm:pt>
    <dgm:pt modelId="{7F9D3ABE-DC46-4BC6-A979-73AAAE08E5FF}" type="pres">
      <dgm:prSet presAssocID="{BD6637D4-7B6C-45BD-BF03-5282D3B18DE0}" presName="horz1" presStyleCnt="0"/>
      <dgm:spPr/>
    </dgm:pt>
    <dgm:pt modelId="{20F0CB1D-8E04-41B2-9F06-BA899898A4AC}" type="pres">
      <dgm:prSet presAssocID="{BD6637D4-7B6C-45BD-BF03-5282D3B18DE0}" presName="tx1" presStyleLbl="revTx" presStyleIdx="4" presStyleCnt="5"/>
      <dgm:spPr/>
    </dgm:pt>
    <dgm:pt modelId="{3EE052D0-741B-4080-A5A5-6D71CED1A447}" type="pres">
      <dgm:prSet presAssocID="{BD6637D4-7B6C-45BD-BF03-5282D3B18DE0}" presName="vert1" presStyleCnt="0"/>
      <dgm:spPr/>
    </dgm:pt>
  </dgm:ptLst>
  <dgm:cxnLst>
    <dgm:cxn modelId="{6211321F-B6EC-4452-8CB9-140DCF8A8BE4}" srcId="{BC40128F-A593-40FB-AF8C-7C590786ACE1}" destId="{9C1BED9A-5327-416E-BBBC-8FE9D8646DD8}" srcOrd="0" destOrd="0" parTransId="{015E0317-EC51-4CEC-8074-92C91F3AF471}" sibTransId="{DBFB931B-891A-4458-85F5-B1FCBA8085E1}"/>
    <dgm:cxn modelId="{94B9E11F-B42D-421B-821C-ECF706A92210}" type="presOf" srcId="{BC40128F-A593-40FB-AF8C-7C590786ACE1}" destId="{EBA3ABC6-8E84-48AB-B6EB-549D097C8D4C}" srcOrd="0" destOrd="0" presId="urn:microsoft.com/office/officeart/2008/layout/LinedList"/>
    <dgm:cxn modelId="{AE33C161-17B6-4E62-8ED9-9B709B9DCB4B}" type="presOf" srcId="{B3E1EA0D-A941-4169-98E3-4A640DECEC30}" destId="{535C26BA-AA42-4996-BB41-9C2CE76A396C}" srcOrd="0" destOrd="0" presId="urn:microsoft.com/office/officeart/2008/layout/LinedList"/>
    <dgm:cxn modelId="{39EF0963-7850-4F4D-AF9A-1B44E42EC2AF}" srcId="{BC40128F-A593-40FB-AF8C-7C590786ACE1}" destId="{BD6637D4-7B6C-45BD-BF03-5282D3B18DE0}" srcOrd="4" destOrd="0" parTransId="{E0F21D05-EF2B-47C8-8DEC-0FD791A0183E}" sibTransId="{AF981F71-62AF-421B-9E24-BE8A9FBDCB63}"/>
    <dgm:cxn modelId="{1D433246-646E-4BFE-B048-A638B388C905}" srcId="{BC40128F-A593-40FB-AF8C-7C590786ACE1}" destId="{E9C09096-7A52-4791-A053-EA8D4268F8FD}" srcOrd="1" destOrd="0" parTransId="{9C30E612-C61C-41B4-9E32-413934B416EC}" sibTransId="{13792B20-E1D9-451B-BD7B-DB7C6043D76C}"/>
    <dgm:cxn modelId="{D16E874B-9C24-4EF3-A7CE-E4CF10D44CA4}" srcId="{BC40128F-A593-40FB-AF8C-7C590786ACE1}" destId="{5412522E-FB7A-4FE4-93B0-BFA567B45AC4}" srcOrd="2" destOrd="0" parTransId="{902701FE-F0FB-464C-9389-8EF21A0CF057}" sibTransId="{30F8EFEB-E34D-4070-9568-6F3D0D10ABB9}"/>
    <dgm:cxn modelId="{F999B48F-FB45-4B54-B67D-E72D826706DF}" type="presOf" srcId="{E9C09096-7A52-4791-A053-EA8D4268F8FD}" destId="{F4A5226F-07B3-41F4-8770-5FD56AEE849F}" srcOrd="0" destOrd="0" presId="urn:microsoft.com/office/officeart/2008/layout/LinedList"/>
    <dgm:cxn modelId="{0391FC95-A32E-4C0C-BD2B-9193842E4E59}" type="presOf" srcId="{5412522E-FB7A-4FE4-93B0-BFA567B45AC4}" destId="{CDB47CF0-8F56-42FD-BBD9-AC760D5136DE}" srcOrd="0" destOrd="0" presId="urn:microsoft.com/office/officeart/2008/layout/LinedList"/>
    <dgm:cxn modelId="{04F1C0C2-32CB-4607-BFDC-C5B9A58965DE}" type="presOf" srcId="{BD6637D4-7B6C-45BD-BF03-5282D3B18DE0}" destId="{20F0CB1D-8E04-41B2-9F06-BA899898A4AC}" srcOrd="0" destOrd="0" presId="urn:microsoft.com/office/officeart/2008/layout/LinedList"/>
    <dgm:cxn modelId="{131D11D7-DD61-474E-AB40-7DD73DF1EF78}" type="presOf" srcId="{9C1BED9A-5327-416E-BBBC-8FE9D8646DD8}" destId="{BC66185A-8736-457A-AF79-93577EF4C978}" srcOrd="0" destOrd="0" presId="urn:microsoft.com/office/officeart/2008/layout/LinedList"/>
    <dgm:cxn modelId="{2C09E2E6-05DC-4718-B477-47E329B084A7}" srcId="{BC40128F-A593-40FB-AF8C-7C590786ACE1}" destId="{B3E1EA0D-A941-4169-98E3-4A640DECEC30}" srcOrd="3" destOrd="0" parTransId="{25A4F0D5-CA0C-4652-9121-99ED4C661948}" sibTransId="{89C4820A-B304-4DCD-BDAF-3AD92F402B76}"/>
    <dgm:cxn modelId="{D8C9CAFF-6F86-4718-9860-E967FE5CE534}" type="presParOf" srcId="{EBA3ABC6-8E84-48AB-B6EB-549D097C8D4C}" destId="{16DFCF0A-79DB-4600-9873-FD208A0CF0F6}" srcOrd="0" destOrd="0" presId="urn:microsoft.com/office/officeart/2008/layout/LinedList"/>
    <dgm:cxn modelId="{F3F94AC6-9083-4C56-A92F-27DA2AA6FF27}" type="presParOf" srcId="{EBA3ABC6-8E84-48AB-B6EB-549D097C8D4C}" destId="{A01D4D2E-59FE-4C6F-8C62-10B5FFF2F876}" srcOrd="1" destOrd="0" presId="urn:microsoft.com/office/officeart/2008/layout/LinedList"/>
    <dgm:cxn modelId="{BABC1136-48F5-4B90-99D8-2F54C7EE0CE5}" type="presParOf" srcId="{A01D4D2E-59FE-4C6F-8C62-10B5FFF2F876}" destId="{BC66185A-8736-457A-AF79-93577EF4C978}" srcOrd="0" destOrd="0" presId="urn:microsoft.com/office/officeart/2008/layout/LinedList"/>
    <dgm:cxn modelId="{9F530CE2-FE22-41C7-A1C5-EC6391D54020}" type="presParOf" srcId="{A01D4D2E-59FE-4C6F-8C62-10B5FFF2F876}" destId="{FBA7810C-BCC2-459B-B3AA-5F7B70C9A9EB}" srcOrd="1" destOrd="0" presId="urn:microsoft.com/office/officeart/2008/layout/LinedList"/>
    <dgm:cxn modelId="{A0CC2C19-CA0F-4173-9443-A2C2F9975228}" type="presParOf" srcId="{EBA3ABC6-8E84-48AB-B6EB-549D097C8D4C}" destId="{1E30DAF6-77BB-49E8-9D50-8C7F5C9F0AED}" srcOrd="2" destOrd="0" presId="urn:microsoft.com/office/officeart/2008/layout/LinedList"/>
    <dgm:cxn modelId="{2B886F34-7927-4797-8177-8C3376EC1F9F}" type="presParOf" srcId="{EBA3ABC6-8E84-48AB-B6EB-549D097C8D4C}" destId="{EA6F0BD0-8C2A-4237-AF4E-3E8054B8C02D}" srcOrd="3" destOrd="0" presId="urn:microsoft.com/office/officeart/2008/layout/LinedList"/>
    <dgm:cxn modelId="{2F7A60F7-4589-481C-825D-14378D88E082}" type="presParOf" srcId="{EA6F0BD0-8C2A-4237-AF4E-3E8054B8C02D}" destId="{F4A5226F-07B3-41F4-8770-5FD56AEE849F}" srcOrd="0" destOrd="0" presId="urn:microsoft.com/office/officeart/2008/layout/LinedList"/>
    <dgm:cxn modelId="{41346C82-9226-4A50-B4F6-8EC2F65AF294}" type="presParOf" srcId="{EA6F0BD0-8C2A-4237-AF4E-3E8054B8C02D}" destId="{F63212F9-28D7-4182-AFF2-6C3AA35151E3}" srcOrd="1" destOrd="0" presId="urn:microsoft.com/office/officeart/2008/layout/LinedList"/>
    <dgm:cxn modelId="{077163F2-BE8A-404B-8DD3-F01ECA3D4BB2}" type="presParOf" srcId="{EBA3ABC6-8E84-48AB-B6EB-549D097C8D4C}" destId="{BD0D690E-A6E5-4E3A-BDD3-A01834DEE51B}" srcOrd="4" destOrd="0" presId="urn:microsoft.com/office/officeart/2008/layout/LinedList"/>
    <dgm:cxn modelId="{45EAFC4C-2765-41BE-81AD-BACEB89A0DCC}" type="presParOf" srcId="{EBA3ABC6-8E84-48AB-B6EB-549D097C8D4C}" destId="{D0F9E48A-A2CF-42BC-9867-7CD4A557A11F}" srcOrd="5" destOrd="0" presId="urn:microsoft.com/office/officeart/2008/layout/LinedList"/>
    <dgm:cxn modelId="{43D0F647-78C5-4AB8-9C04-851353E5520A}" type="presParOf" srcId="{D0F9E48A-A2CF-42BC-9867-7CD4A557A11F}" destId="{CDB47CF0-8F56-42FD-BBD9-AC760D5136DE}" srcOrd="0" destOrd="0" presId="urn:microsoft.com/office/officeart/2008/layout/LinedList"/>
    <dgm:cxn modelId="{2C6C87FB-7A35-44EF-A816-629CD2630DC3}" type="presParOf" srcId="{D0F9E48A-A2CF-42BC-9867-7CD4A557A11F}" destId="{6B13D386-812F-4F60-BF8D-431E22402044}" srcOrd="1" destOrd="0" presId="urn:microsoft.com/office/officeart/2008/layout/LinedList"/>
    <dgm:cxn modelId="{99181052-DBD2-4C8F-862B-4388393DF3BB}" type="presParOf" srcId="{EBA3ABC6-8E84-48AB-B6EB-549D097C8D4C}" destId="{5F20E51F-D7F6-4EFD-9CC7-8A407272237B}" srcOrd="6" destOrd="0" presId="urn:microsoft.com/office/officeart/2008/layout/LinedList"/>
    <dgm:cxn modelId="{96A9E977-3643-46FB-AF11-E89613C58F9F}" type="presParOf" srcId="{EBA3ABC6-8E84-48AB-B6EB-549D097C8D4C}" destId="{FA5DA891-5AB2-488C-956F-C12F41D8AC3B}" srcOrd="7" destOrd="0" presId="urn:microsoft.com/office/officeart/2008/layout/LinedList"/>
    <dgm:cxn modelId="{6D618A75-7807-4EB6-BBF4-CD544C18F62E}" type="presParOf" srcId="{FA5DA891-5AB2-488C-956F-C12F41D8AC3B}" destId="{535C26BA-AA42-4996-BB41-9C2CE76A396C}" srcOrd="0" destOrd="0" presId="urn:microsoft.com/office/officeart/2008/layout/LinedList"/>
    <dgm:cxn modelId="{3B4C3225-419C-4F72-B6B5-4D4F13ACDE93}" type="presParOf" srcId="{FA5DA891-5AB2-488C-956F-C12F41D8AC3B}" destId="{1E5722C2-B062-489B-AABC-EB5DF3A26FEA}" srcOrd="1" destOrd="0" presId="urn:microsoft.com/office/officeart/2008/layout/LinedList"/>
    <dgm:cxn modelId="{6E5A49FD-CBB4-4E3D-A0C2-077045125392}" type="presParOf" srcId="{EBA3ABC6-8E84-48AB-B6EB-549D097C8D4C}" destId="{D5C2A152-5389-4A1E-A9BF-AABB5D9497F9}" srcOrd="8" destOrd="0" presId="urn:microsoft.com/office/officeart/2008/layout/LinedList"/>
    <dgm:cxn modelId="{A7FB01EE-E19A-452D-BA05-483760DB8CF6}" type="presParOf" srcId="{EBA3ABC6-8E84-48AB-B6EB-549D097C8D4C}" destId="{7F9D3ABE-DC46-4BC6-A979-73AAAE08E5FF}" srcOrd="9" destOrd="0" presId="urn:microsoft.com/office/officeart/2008/layout/LinedList"/>
    <dgm:cxn modelId="{CE07BBB0-9299-494E-99FA-E5EFD3BA9FE9}" type="presParOf" srcId="{7F9D3ABE-DC46-4BC6-A979-73AAAE08E5FF}" destId="{20F0CB1D-8E04-41B2-9F06-BA899898A4AC}" srcOrd="0" destOrd="0" presId="urn:microsoft.com/office/officeart/2008/layout/LinedList"/>
    <dgm:cxn modelId="{8B3F2809-DBBB-4AE9-BD72-25C7B200DB8F}" type="presParOf" srcId="{7F9D3ABE-DC46-4BC6-A979-73AAAE08E5FF}" destId="{3EE052D0-741B-4080-A5A5-6D71CED1A4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7DAA22-9371-464D-B340-4FD007E9DC47}"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CEE77381-2B64-4935-BDE8-13FD6F740EAE}">
      <dgm:prSet/>
      <dgm:spPr/>
      <dgm:t>
        <a:bodyPr/>
        <a:lstStyle/>
        <a:p>
          <a:r>
            <a:rPr lang="en-US" dirty="0"/>
            <a:t>Engagemang från högre ledning</a:t>
          </a:r>
        </a:p>
      </dgm:t>
    </dgm:pt>
    <dgm:pt modelId="{0D7B678D-FFAE-4CE9-805F-4C58B070DEC6}" type="parTrans" cxnId="{32DE44FA-7725-47E0-B3ED-0FB67D2924BD}">
      <dgm:prSet/>
      <dgm:spPr/>
      <dgm:t>
        <a:bodyPr/>
        <a:lstStyle/>
        <a:p>
          <a:endParaRPr lang="en-US"/>
        </a:p>
      </dgm:t>
    </dgm:pt>
    <dgm:pt modelId="{8735D14D-3A4E-47AD-AD7A-2900E035E474}" type="sibTrans" cxnId="{32DE44FA-7725-47E0-B3ED-0FB67D2924BD}">
      <dgm:prSet/>
      <dgm:spPr/>
      <dgm:t>
        <a:bodyPr/>
        <a:lstStyle/>
        <a:p>
          <a:endParaRPr lang="en-US"/>
        </a:p>
      </dgm:t>
    </dgm:pt>
    <dgm:pt modelId="{18A62B3D-16E3-41A2-A66C-0E272B28B0D4}">
      <dgm:prSet/>
      <dgm:spPr/>
      <dgm:t>
        <a:bodyPr/>
        <a:lstStyle/>
        <a:p>
          <a:pPr rtl="0"/>
          <a:r>
            <a:rPr lang="en-US" dirty="0">
              <a:latin typeface="Calibri Light" panose="020F0302020204030204"/>
            </a:rPr>
            <a:t> </a:t>
          </a:r>
          <a:r>
            <a:rPr lang="en-US" dirty="0"/>
            <a:t>Organisatorisk kompetens </a:t>
          </a:r>
        </a:p>
        <a:p>
          <a:pPr rtl="0"/>
          <a:r>
            <a:rPr lang="en-US" dirty="0"/>
            <a:t>(chefer &amp; HR)</a:t>
          </a:r>
        </a:p>
      </dgm:t>
    </dgm:pt>
    <dgm:pt modelId="{2E9AAC62-437F-4A7B-B302-037AE8F111BB}" type="parTrans" cxnId="{5F4F2F1E-9990-41EB-BD04-33A2D08CE42F}">
      <dgm:prSet/>
      <dgm:spPr/>
      <dgm:t>
        <a:bodyPr/>
        <a:lstStyle/>
        <a:p>
          <a:endParaRPr lang="en-US"/>
        </a:p>
      </dgm:t>
    </dgm:pt>
    <dgm:pt modelId="{6B8EC3F8-9A6B-48CE-9BD8-8F152BFB1E41}" type="sibTrans" cxnId="{5F4F2F1E-9990-41EB-BD04-33A2D08CE42F}">
      <dgm:prSet/>
      <dgm:spPr/>
      <dgm:t>
        <a:bodyPr/>
        <a:lstStyle/>
        <a:p>
          <a:endParaRPr lang="en-US"/>
        </a:p>
      </dgm:t>
    </dgm:pt>
    <dgm:pt modelId="{ADBCF9DA-BF1B-4C59-A3C5-377C26A44C64}">
      <dgm:prSet phldr="0"/>
      <dgm:spPr/>
      <dgm:t>
        <a:bodyPr/>
        <a:lstStyle/>
        <a:p>
          <a:pPr rtl="0"/>
          <a:r>
            <a:rPr lang="en-US" dirty="0"/>
            <a:t>Inkluderande rumsliga och fysiska dimensioner</a:t>
          </a:r>
        </a:p>
      </dgm:t>
    </dgm:pt>
    <dgm:pt modelId="{0E9E522A-A9C3-45DD-A21D-9A995E26E716}" type="parTrans" cxnId="{0A8D12D6-9292-4D5B-B784-44DA24DE107F}">
      <dgm:prSet/>
      <dgm:spPr/>
      <dgm:t>
        <a:bodyPr/>
        <a:lstStyle/>
        <a:p>
          <a:endParaRPr lang="sv-SE"/>
        </a:p>
      </dgm:t>
    </dgm:pt>
    <dgm:pt modelId="{AF03B1CB-33FB-4562-A1E3-6C9D2BA430A3}" type="sibTrans" cxnId="{0A8D12D6-9292-4D5B-B784-44DA24DE107F}">
      <dgm:prSet/>
      <dgm:spPr/>
      <dgm:t>
        <a:bodyPr/>
        <a:lstStyle/>
        <a:p>
          <a:endParaRPr lang="sv-SE"/>
        </a:p>
      </dgm:t>
    </dgm:pt>
    <dgm:pt modelId="{935FE2F4-1798-45C2-A8B2-EC731E2CE3C1}">
      <dgm:prSet phldr="0"/>
      <dgm:spPr/>
      <dgm:t>
        <a:bodyPr/>
        <a:lstStyle/>
        <a:p>
          <a:r>
            <a:rPr lang="en-US" dirty="0"/>
            <a:t>Informell och formell kommunikation</a:t>
          </a:r>
        </a:p>
      </dgm:t>
    </dgm:pt>
    <dgm:pt modelId="{8DBC4CDC-F1AD-479B-A764-5F033C58A330}" type="parTrans" cxnId="{14F30EC8-FC5A-4904-B76A-7B72DE417F47}">
      <dgm:prSet/>
      <dgm:spPr/>
      <dgm:t>
        <a:bodyPr/>
        <a:lstStyle/>
        <a:p>
          <a:endParaRPr lang="sv-SE"/>
        </a:p>
      </dgm:t>
    </dgm:pt>
    <dgm:pt modelId="{0BCBCD96-FEF0-47C6-8ED3-5FB2D1368CA3}" type="sibTrans" cxnId="{14F30EC8-FC5A-4904-B76A-7B72DE417F47}">
      <dgm:prSet/>
      <dgm:spPr/>
      <dgm:t>
        <a:bodyPr/>
        <a:lstStyle/>
        <a:p>
          <a:endParaRPr lang="sv-SE"/>
        </a:p>
      </dgm:t>
    </dgm:pt>
    <dgm:pt modelId="{3351664D-EB19-4123-AD66-13414DF5327D}">
      <dgm:prSet/>
      <dgm:spPr/>
      <dgm:t>
        <a:bodyPr/>
        <a:lstStyle/>
        <a:p>
          <a:pPr rtl="0"/>
          <a:r>
            <a:rPr lang="en-US"/>
            <a:t>Likabehandlings- och mångfaldspolicyer som följs upp</a:t>
          </a:r>
          <a:endParaRPr lang="en-US" dirty="0"/>
        </a:p>
      </dgm:t>
    </dgm:pt>
    <dgm:pt modelId="{1FEC0E08-C6E1-4477-BA78-2054DE751C62}" type="parTrans" cxnId="{64E05286-1411-4BB3-8432-56698DD620FF}">
      <dgm:prSet/>
      <dgm:spPr/>
      <dgm:t>
        <a:bodyPr/>
        <a:lstStyle/>
        <a:p>
          <a:endParaRPr lang="sv-SE"/>
        </a:p>
      </dgm:t>
    </dgm:pt>
    <dgm:pt modelId="{B266A9E8-A84A-4079-AF1E-D04C4CB974EE}" type="sibTrans" cxnId="{64E05286-1411-4BB3-8432-56698DD620FF}">
      <dgm:prSet/>
      <dgm:spPr/>
      <dgm:t>
        <a:bodyPr/>
        <a:lstStyle/>
        <a:p>
          <a:endParaRPr lang="sv-SE"/>
        </a:p>
      </dgm:t>
    </dgm:pt>
    <dgm:pt modelId="{C2DA0B1E-D3EC-4C54-95B7-5245EB806F2A}">
      <dgm:prSet/>
      <dgm:spPr/>
      <dgm:t>
        <a:bodyPr/>
        <a:lstStyle/>
        <a:p>
          <a:r>
            <a:rPr lang="en-US" dirty="0"/>
            <a:t>Stöd från närmaste chef</a:t>
          </a:r>
        </a:p>
      </dgm:t>
    </dgm:pt>
    <dgm:pt modelId="{43BD3D49-CEAD-4A07-A9F6-E3D55CAF5CB7}" type="parTrans" cxnId="{50B9F476-E597-4DC5-939F-F3F3B7ED5320}">
      <dgm:prSet/>
      <dgm:spPr/>
      <dgm:t>
        <a:bodyPr/>
        <a:lstStyle/>
        <a:p>
          <a:endParaRPr lang="sv-SE"/>
        </a:p>
      </dgm:t>
    </dgm:pt>
    <dgm:pt modelId="{B0C60347-67AE-4549-83CF-A63ED038A2E8}" type="sibTrans" cxnId="{50B9F476-E597-4DC5-939F-F3F3B7ED5320}">
      <dgm:prSet/>
      <dgm:spPr/>
      <dgm:t>
        <a:bodyPr/>
        <a:lstStyle/>
        <a:p>
          <a:endParaRPr lang="sv-SE"/>
        </a:p>
      </dgm:t>
    </dgm:pt>
    <dgm:pt modelId="{624DC6F7-AA5B-4972-B148-20EC9B123039}">
      <dgm:prSet/>
      <dgm:spPr/>
      <dgm:t>
        <a:bodyPr/>
        <a:lstStyle/>
        <a:p>
          <a:r>
            <a:rPr lang="en-US" dirty="0"/>
            <a:t>Stöd från </a:t>
          </a:r>
          <a:r>
            <a:rPr lang="en-US" dirty="0" err="1"/>
            <a:t>minst</a:t>
          </a:r>
          <a:r>
            <a:rPr lang="en-US" dirty="0"/>
            <a:t> en kollega</a:t>
          </a:r>
        </a:p>
      </dgm:t>
    </dgm:pt>
    <dgm:pt modelId="{11ABCBB9-FF2F-4C5B-9972-4098AD1F1F1E}" type="parTrans" cxnId="{A56AC459-9895-45C5-9068-3344A4B0BE82}">
      <dgm:prSet/>
      <dgm:spPr/>
      <dgm:t>
        <a:bodyPr/>
        <a:lstStyle/>
        <a:p>
          <a:endParaRPr lang="sv-SE"/>
        </a:p>
      </dgm:t>
    </dgm:pt>
    <dgm:pt modelId="{DAE3EE01-BFA8-4CDF-9CDB-44BFF7FF9D89}" type="sibTrans" cxnId="{A56AC459-9895-45C5-9068-3344A4B0BE82}">
      <dgm:prSet/>
      <dgm:spPr/>
      <dgm:t>
        <a:bodyPr/>
        <a:lstStyle/>
        <a:p>
          <a:endParaRPr lang="sv-SE"/>
        </a:p>
      </dgm:t>
    </dgm:pt>
    <dgm:pt modelId="{88FAAEA1-5847-4401-AD95-73926C57CCF0}">
      <dgm:prSet/>
      <dgm:spPr/>
      <dgm:t>
        <a:bodyPr/>
        <a:lstStyle/>
        <a:p>
          <a:r>
            <a:rPr lang="en-US" dirty="0"/>
            <a:t>Generellt klimat för mångfald </a:t>
          </a:r>
        </a:p>
      </dgm:t>
    </dgm:pt>
    <dgm:pt modelId="{463813EF-1404-4B31-A5B3-E2DBF0197A18}" type="parTrans" cxnId="{D2D66254-EEDD-4329-A740-11CC2DEB8EAD}">
      <dgm:prSet/>
      <dgm:spPr/>
      <dgm:t>
        <a:bodyPr/>
        <a:lstStyle/>
        <a:p>
          <a:endParaRPr lang="sv-SE"/>
        </a:p>
      </dgm:t>
    </dgm:pt>
    <dgm:pt modelId="{A01B67EA-1280-43E2-9380-B3CEE98387C5}" type="sibTrans" cxnId="{D2D66254-EEDD-4329-A740-11CC2DEB8EAD}">
      <dgm:prSet/>
      <dgm:spPr/>
      <dgm:t>
        <a:bodyPr/>
        <a:lstStyle/>
        <a:p>
          <a:endParaRPr lang="sv-SE"/>
        </a:p>
      </dgm:t>
    </dgm:pt>
    <dgm:pt modelId="{ED4631D8-A488-49E6-A9F5-E14F2F6EC8EB}">
      <dgm:prSet/>
      <dgm:spPr/>
      <dgm:t>
        <a:bodyPr/>
        <a:lstStyle/>
        <a:p>
          <a:r>
            <a:rPr lang="en-US"/>
            <a:t>Tillgång till hbtq-nätverk</a:t>
          </a:r>
          <a:endParaRPr lang="en-US" dirty="0"/>
        </a:p>
      </dgm:t>
    </dgm:pt>
    <dgm:pt modelId="{3174EEC5-E95B-4418-A782-EA7DA1AFB00D}" type="parTrans" cxnId="{25A441AE-8627-4ACE-A87C-D2D7992C4F16}">
      <dgm:prSet/>
      <dgm:spPr/>
      <dgm:t>
        <a:bodyPr/>
        <a:lstStyle/>
        <a:p>
          <a:endParaRPr lang="sv-SE"/>
        </a:p>
      </dgm:t>
    </dgm:pt>
    <dgm:pt modelId="{A7A85999-45D5-438B-AA62-3FC24F353C49}" type="sibTrans" cxnId="{25A441AE-8627-4ACE-A87C-D2D7992C4F16}">
      <dgm:prSet/>
      <dgm:spPr/>
      <dgm:t>
        <a:bodyPr/>
        <a:lstStyle/>
        <a:p>
          <a:endParaRPr lang="sv-SE"/>
        </a:p>
      </dgm:t>
    </dgm:pt>
    <dgm:pt modelId="{536905AB-6216-4C23-9CC8-71D7CC787C78}" type="pres">
      <dgm:prSet presAssocID="{D97DAA22-9371-464D-B340-4FD007E9DC47}" presName="diagram" presStyleCnt="0">
        <dgm:presLayoutVars>
          <dgm:dir/>
          <dgm:resizeHandles val="exact"/>
        </dgm:presLayoutVars>
      </dgm:prSet>
      <dgm:spPr/>
    </dgm:pt>
    <dgm:pt modelId="{A4699540-D614-4839-8B47-04C10EE14602}" type="pres">
      <dgm:prSet presAssocID="{CEE77381-2B64-4935-BDE8-13FD6F740EAE}" presName="node" presStyleLbl="node1" presStyleIdx="0" presStyleCnt="9">
        <dgm:presLayoutVars>
          <dgm:bulletEnabled val="1"/>
        </dgm:presLayoutVars>
      </dgm:prSet>
      <dgm:spPr/>
    </dgm:pt>
    <dgm:pt modelId="{13D1FCD5-2742-4583-AA0F-DD3B641119C6}" type="pres">
      <dgm:prSet presAssocID="{8735D14D-3A4E-47AD-AD7A-2900E035E474}" presName="sibTrans" presStyleCnt="0"/>
      <dgm:spPr/>
    </dgm:pt>
    <dgm:pt modelId="{21568324-5395-402A-833C-1E22FABABB23}" type="pres">
      <dgm:prSet presAssocID="{C2DA0B1E-D3EC-4C54-95B7-5245EB806F2A}" presName="node" presStyleLbl="node1" presStyleIdx="1" presStyleCnt="9">
        <dgm:presLayoutVars>
          <dgm:bulletEnabled val="1"/>
        </dgm:presLayoutVars>
      </dgm:prSet>
      <dgm:spPr/>
    </dgm:pt>
    <dgm:pt modelId="{7D320784-F012-494F-B38C-85C947305F6C}" type="pres">
      <dgm:prSet presAssocID="{B0C60347-67AE-4549-83CF-A63ED038A2E8}" presName="sibTrans" presStyleCnt="0"/>
      <dgm:spPr/>
    </dgm:pt>
    <dgm:pt modelId="{60DA9C76-6D70-42EB-8228-C3AF6BCE9B5F}" type="pres">
      <dgm:prSet presAssocID="{624DC6F7-AA5B-4972-B148-20EC9B123039}" presName="node" presStyleLbl="node1" presStyleIdx="2" presStyleCnt="9">
        <dgm:presLayoutVars>
          <dgm:bulletEnabled val="1"/>
        </dgm:presLayoutVars>
      </dgm:prSet>
      <dgm:spPr/>
    </dgm:pt>
    <dgm:pt modelId="{26A8626F-E9FF-43C6-A389-2F77C39368D6}" type="pres">
      <dgm:prSet presAssocID="{DAE3EE01-BFA8-4CDF-9CDB-44BFF7FF9D89}" presName="sibTrans" presStyleCnt="0"/>
      <dgm:spPr/>
    </dgm:pt>
    <dgm:pt modelId="{24BAC2BA-B85A-46CF-ADB0-2F8D1C8DF777}" type="pres">
      <dgm:prSet presAssocID="{88FAAEA1-5847-4401-AD95-73926C57CCF0}" presName="node" presStyleLbl="node1" presStyleIdx="3" presStyleCnt="9">
        <dgm:presLayoutVars>
          <dgm:bulletEnabled val="1"/>
        </dgm:presLayoutVars>
      </dgm:prSet>
      <dgm:spPr/>
    </dgm:pt>
    <dgm:pt modelId="{FAE5B0D5-5BEF-4D49-8F82-9FDF0BB08C31}" type="pres">
      <dgm:prSet presAssocID="{A01B67EA-1280-43E2-9380-B3CEE98387C5}" presName="sibTrans" presStyleCnt="0"/>
      <dgm:spPr/>
    </dgm:pt>
    <dgm:pt modelId="{5DF91EDD-5066-4024-82FC-4BFE2BC70BCF}" type="pres">
      <dgm:prSet presAssocID="{ED4631D8-A488-49E6-A9F5-E14F2F6EC8EB}" presName="node" presStyleLbl="node1" presStyleIdx="4" presStyleCnt="9">
        <dgm:presLayoutVars>
          <dgm:bulletEnabled val="1"/>
        </dgm:presLayoutVars>
      </dgm:prSet>
      <dgm:spPr/>
    </dgm:pt>
    <dgm:pt modelId="{E37A43C8-3A26-4E3D-B644-3A39F897104C}" type="pres">
      <dgm:prSet presAssocID="{A7A85999-45D5-438B-AA62-3FC24F353C49}" presName="sibTrans" presStyleCnt="0"/>
      <dgm:spPr/>
    </dgm:pt>
    <dgm:pt modelId="{FACF0DBC-66FB-4DE5-8B44-67C69D4D5DCC}" type="pres">
      <dgm:prSet presAssocID="{18A62B3D-16E3-41A2-A66C-0E272B28B0D4}" presName="node" presStyleLbl="node1" presStyleIdx="5" presStyleCnt="9">
        <dgm:presLayoutVars>
          <dgm:bulletEnabled val="1"/>
        </dgm:presLayoutVars>
      </dgm:prSet>
      <dgm:spPr/>
    </dgm:pt>
    <dgm:pt modelId="{2A938ECB-D322-440F-9357-6CBE9D37F656}" type="pres">
      <dgm:prSet presAssocID="{6B8EC3F8-9A6B-48CE-9BD8-8F152BFB1E41}" presName="sibTrans" presStyleCnt="0"/>
      <dgm:spPr/>
    </dgm:pt>
    <dgm:pt modelId="{A8507179-4391-4409-A9B6-64D01ED00E64}" type="pres">
      <dgm:prSet presAssocID="{ADBCF9DA-BF1B-4C59-A3C5-377C26A44C64}" presName="node" presStyleLbl="node1" presStyleIdx="6" presStyleCnt="9">
        <dgm:presLayoutVars>
          <dgm:bulletEnabled val="1"/>
        </dgm:presLayoutVars>
      </dgm:prSet>
      <dgm:spPr/>
    </dgm:pt>
    <dgm:pt modelId="{33534F35-7C6E-4E10-9627-E281396BABB9}" type="pres">
      <dgm:prSet presAssocID="{AF03B1CB-33FB-4562-A1E3-6C9D2BA430A3}" presName="sibTrans" presStyleCnt="0"/>
      <dgm:spPr/>
    </dgm:pt>
    <dgm:pt modelId="{001D65D4-C0F9-411D-AD58-666CFF1F49D7}" type="pres">
      <dgm:prSet presAssocID="{935FE2F4-1798-45C2-A8B2-EC731E2CE3C1}" presName="node" presStyleLbl="node1" presStyleIdx="7" presStyleCnt="9">
        <dgm:presLayoutVars>
          <dgm:bulletEnabled val="1"/>
        </dgm:presLayoutVars>
      </dgm:prSet>
      <dgm:spPr/>
    </dgm:pt>
    <dgm:pt modelId="{4DD5E5F2-7BDA-4518-BA61-840580B0E83E}" type="pres">
      <dgm:prSet presAssocID="{0BCBCD96-FEF0-47C6-8ED3-5FB2D1368CA3}" presName="sibTrans" presStyleCnt="0"/>
      <dgm:spPr/>
    </dgm:pt>
    <dgm:pt modelId="{DA5611C2-F591-4265-8196-89441D4D2DF9}" type="pres">
      <dgm:prSet presAssocID="{3351664D-EB19-4123-AD66-13414DF5327D}" presName="node" presStyleLbl="node1" presStyleIdx="8" presStyleCnt="9">
        <dgm:presLayoutVars>
          <dgm:bulletEnabled val="1"/>
        </dgm:presLayoutVars>
      </dgm:prSet>
      <dgm:spPr/>
    </dgm:pt>
  </dgm:ptLst>
  <dgm:cxnLst>
    <dgm:cxn modelId="{C4003505-0792-40D6-B213-169817AAD491}" type="presOf" srcId="{935FE2F4-1798-45C2-A8B2-EC731E2CE3C1}" destId="{001D65D4-C0F9-411D-AD58-666CFF1F49D7}" srcOrd="0" destOrd="0" presId="urn:microsoft.com/office/officeart/2005/8/layout/default"/>
    <dgm:cxn modelId="{30FA3C1D-A6DB-4F7C-B4A6-5AC06614DF6D}" type="presOf" srcId="{88FAAEA1-5847-4401-AD95-73926C57CCF0}" destId="{24BAC2BA-B85A-46CF-ADB0-2F8D1C8DF777}" srcOrd="0" destOrd="0" presId="urn:microsoft.com/office/officeart/2005/8/layout/default"/>
    <dgm:cxn modelId="{5F4F2F1E-9990-41EB-BD04-33A2D08CE42F}" srcId="{D97DAA22-9371-464D-B340-4FD007E9DC47}" destId="{18A62B3D-16E3-41A2-A66C-0E272B28B0D4}" srcOrd="5" destOrd="0" parTransId="{2E9AAC62-437F-4A7B-B302-037AE8F111BB}" sibTransId="{6B8EC3F8-9A6B-48CE-9BD8-8F152BFB1E41}"/>
    <dgm:cxn modelId="{D2D66254-EEDD-4329-A740-11CC2DEB8EAD}" srcId="{D97DAA22-9371-464D-B340-4FD007E9DC47}" destId="{88FAAEA1-5847-4401-AD95-73926C57CCF0}" srcOrd="3" destOrd="0" parTransId="{463813EF-1404-4B31-A5B3-E2DBF0197A18}" sibTransId="{A01B67EA-1280-43E2-9380-B3CEE98387C5}"/>
    <dgm:cxn modelId="{50B9F476-E597-4DC5-939F-F3F3B7ED5320}" srcId="{D97DAA22-9371-464D-B340-4FD007E9DC47}" destId="{C2DA0B1E-D3EC-4C54-95B7-5245EB806F2A}" srcOrd="1" destOrd="0" parTransId="{43BD3D49-CEAD-4A07-A9F6-E3D55CAF5CB7}" sibTransId="{B0C60347-67AE-4549-83CF-A63ED038A2E8}"/>
    <dgm:cxn modelId="{A56AC459-9895-45C5-9068-3344A4B0BE82}" srcId="{D97DAA22-9371-464D-B340-4FD007E9DC47}" destId="{624DC6F7-AA5B-4972-B148-20EC9B123039}" srcOrd="2" destOrd="0" parTransId="{11ABCBB9-FF2F-4C5B-9972-4098AD1F1F1E}" sibTransId="{DAE3EE01-BFA8-4CDF-9CDB-44BFF7FF9D89}"/>
    <dgm:cxn modelId="{64E05286-1411-4BB3-8432-56698DD620FF}" srcId="{D97DAA22-9371-464D-B340-4FD007E9DC47}" destId="{3351664D-EB19-4123-AD66-13414DF5327D}" srcOrd="8" destOrd="0" parTransId="{1FEC0E08-C6E1-4477-BA78-2054DE751C62}" sibTransId="{B266A9E8-A84A-4079-AF1E-D04C4CB974EE}"/>
    <dgm:cxn modelId="{9AD13396-9862-4405-92FC-7854AA3219BD}" type="presOf" srcId="{3351664D-EB19-4123-AD66-13414DF5327D}" destId="{DA5611C2-F591-4265-8196-89441D4D2DF9}" srcOrd="0" destOrd="0" presId="urn:microsoft.com/office/officeart/2005/8/layout/default"/>
    <dgm:cxn modelId="{23D0CE9C-1783-45AF-834E-721BC357CC04}" type="presOf" srcId="{624DC6F7-AA5B-4972-B148-20EC9B123039}" destId="{60DA9C76-6D70-42EB-8228-C3AF6BCE9B5F}" srcOrd="0" destOrd="0" presId="urn:microsoft.com/office/officeart/2005/8/layout/default"/>
    <dgm:cxn modelId="{25A441AE-8627-4ACE-A87C-D2D7992C4F16}" srcId="{D97DAA22-9371-464D-B340-4FD007E9DC47}" destId="{ED4631D8-A488-49E6-A9F5-E14F2F6EC8EB}" srcOrd="4" destOrd="0" parTransId="{3174EEC5-E95B-4418-A782-EA7DA1AFB00D}" sibTransId="{A7A85999-45D5-438B-AA62-3FC24F353C49}"/>
    <dgm:cxn modelId="{F201F4B9-7D6F-4FCA-B8AA-70447896E29C}" type="presOf" srcId="{ED4631D8-A488-49E6-A9F5-E14F2F6EC8EB}" destId="{5DF91EDD-5066-4024-82FC-4BFE2BC70BCF}" srcOrd="0" destOrd="0" presId="urn:microsoft.com/office/officeart/2005/8/layout/default"/>
    <dgm:cxn modelId="{14F30EC8-FC5A-4904-B76A-7B72DE417F47}" srcId="{D97DAA22-9371-464D-B340-4FD007E9DC47}" destId="{935FE2F4-1798-45C2-A8B2-EC731E2CE3C1}" srcOrd="7" destOrd="0" parTransId="{8DBC4CDC-F1AD-479B-A764-5F033C58A330}" sibTransId="{0BCBCD96-FEF0-47C6-8ED3-5FB2D1368CA3}"/>
    <dgm:cxn modelId="{376CE6D5-1AE3-43CC-9583-2AC5FD1214C3}" type="presOf" srcId="{18A62B3D-16E3-41A2-A66C-0E272B28B0D4}" destId="{FACF0DBC-66FB-4DE5-8B44-67C69D4D5DCC}" srcOrd="0" destOrd="0" presId="urn:microsoft.com/office/officeart/2005/8/layout/default"/>
    <dgm:cxn modelId="{0A8D12D6-9292-4D5B-B784-44DA24DE107F}" srcId="{D97DAA22-9371-464D-B340-4FD007E9DC47}" destId="{ADBCF9DA-BF1B-4C59-A3C5-377C26A44C64}" srcOrd="6" destOrd="0" parTransId="{0E9E522A-A9C3-45DD-A21D-9A995E26E716}" sibTransId="{AF03B1CB-33FB-4562-A1E3-6C9D2BA430A3}"/>
    <dgm:cxn modelId="{6F1520EA-E7C3-46EE-A4D4-B8E7EDBE932F}" type="presOf" srcId="{CEE77381-2B64-4935-BDE8-13FD6F740EAE}" destId="{A4699540-D614-4839-8B47-04C10EE14602}" srcOrd="0" destOrd="0" presId="urn:microsoft.com/office/officeart/2005/8/layout/default"/>
    <dgm:cxn modelId="{318115F2-F80E-4BD2-9EEA-FFF1F2E84E0D}" type="presOf" srcId="{ADBCF9DA-BF1B-4C59-A3C5-377C26A44C64}" destId="{A8507179-4391-4409-A9B6-64D01ED00E64}" srcOrd="0" destOrd="0" presId="urn:microsoft.com/office/officeart/2005/8/layout/default"/>
    <dgm:cxn modelId="{32DE44FA-7725-47E0-B3ED-0FB67D2924BD}" srcId="{D97DAA22-9371-464D-B340-4FD007E9DC47}" destId="{CEE77381-2B64-4935-BDE8-13FD6F740EAE}" srcOrd="0" destOrd="0" parTransId="{0D7B678D-FFAE-4CE9-805F-4C58B070DEC6}" sibTransId="{8735D14D-3A4E-47AD-AD7A-2900E035E474}"/>
    <dgm:cxn modelId="{C097D0FA-A0B4-43B3-A42D-877A93FBC73B}" type="presOf" srcId="{D97DAA22-9371-464D-B340-4FD007E9DC47}" destId="{536905AB-6216-4C23-9CC8-71D7CC787C78}" srcOrd="0" destOrd="0" presId="urn:microsoft.com/office/officeart/2005/8/layout/default"/>
    <dgm:cxn modelId="{E7813AFF-6968-4A7B-B18D-75D41CFBD6DD}" type="presOf" srcId="{C2DA0B1E-D3EC-4C54-95B7-5245EB806F2A}" destId="{21568324-5395-402A-833C-1E22FABABB23}" srcOrd="0" destOrd="0" presId="urn:microsoft.com/office/officeart/2005/8/layout/default"/>
    <dgm:cxn modelId="{5EC06399-786D-435A-A797-3A67C1A11B8D}" type="presParOf" srcId="{536905AB-6216-4C23-9CC8-71D7CC787C78}" destId="{A4699540-D614-4839-8B47-04C10EE14602}" srcOrd="0" destOrd="0" presId="urn:microsoft.com/office/officeart/2005/8/layout/default"/>
    <dgm:cxn modelId="{26FF7846-FE3B-4943-89CE-4CC6DA19427E}" type="presParOf" srcId="{536905AB-6216-4C23-9CC8-71D7CC787C78}" destId="{13D1FCD5-2742-4583-AA0F-DD3B641119C6}" srcOrd="1" destOrd="0" presId="urn:microsoft.com/office/officeart/2005/8/layout/default"/>
    <dgm:cxn modelId="{A378DAD7-43F5-4FEC-9255-443EACF3B7BF}" type="presParOf" srcId="{536905AB-6216-4C23-9CC8-71D7CC787C78}" destId="{21568324-5395-402A-833C-1E22FABABB23}" srcOrd="2" destOrd="0" presId="urn:microsoft.com/office/officeart/2005/8/layout/default"/>
    <dgm:cxn modelId="{CD8781CC-87DF-4BF8-A740-D59F1C1E2510}" type="presParOf" srcId="{536905AB-6216-4C23-9CC8-71D7CC787C78}" destId="{7D320784-F012-494F-B38C-85C947305F6C}" srcOrd="3" destOrd="0" presId="urn:microsoft.com/office/officeart/2005/8/layout/default"/>
    <dgm:cxn modelId="{B8FDC292-5EB8-42C3-A0CA-832A5C32F45C}" type="presParOf" srcId="{536905AB-6216-4C23-9CC8-71D7CC787C78}" destId="{60DA9C76-6D70-42EB-8228-C3AF6BCE9B5F}" srcOrd="4" destOrd="0" presId="urn:microsoft.com/office/officeart/2005/8/layout/default"/>
    <dgm:cxn modelId="{3D069071-F8D9-4001-B696-17381975ACA7}" type="presParOf" srcId="{536905AB-6216-4C23-9CC8-71D7CC787C78}" destId="{26A8626F-E9FF-43C6-A389-2F77C39368D6}" srcOrd="5" destOrd="0" presId="urn:microsoft.com/office/officeart/2005/8/layout/default"/>
    <dgm:cxn modelId="{3221E806-56B6-4F69-A728-6F8DFF9E86BF}" type="presParOf" srcId="{536905AB-6216-4C23-9CC8-71D7CC787C78}" destId="{24BAC2BA-B85A-46CF-ADB0-2F8D1C8DF777}" srcOrd="6" destOrd="0" presId="urn:microsoft.com/office/officeart/2005/8/layout/default"/>
    <dgm:cxn modelId="{DB117823-55F2-4D12-B105-46B16E69FE1D}" type="presParOf" srcId="{536905AB-6216-4C23-9CC8-71D7CC787C78}" destId="{FAE5B0D5-5BEF-4D49-8F82-9FDF0BB08C31}" srcOrd="7" destOrd="0" presId="urn:microsoft.com/office/officeart/2005/8/layout/default"/>
    <dgm:cxn modelId="{64709712-31BC-4117-A818-4903A36D5C8B}" type="presParOf" srcId="{536905AB-6216-4C23-9CC8-71D7CC787C78}" destId="{5DF91EDD-5066-4024-82FC-4BFE2BC70BCF}" srcOrd="8" destOrd="0" presId="urn:microsoft.com/office/officeart/2005/8/layout/default"/>
    <dgm:cxn modelId="{CD071EE9-FB95-437D-8416-7B04F4E5D77A}" type="presParOf" srcId="{536905AB-6216-4C23-9CC8-71D7CC787C78}" destId="{E37A43C8-3A26-4E3D-B644-3A39F897104C}" srcOrd="9" destOrd="0" presId="urn:microsoft.com/office/officeart/2005/8/layout/default"/>
    <dgm:cxn modelId="{43AC8492-637B-431C-A426-AC76520593F9}" type="presParOf" srcId="{536905AB-6216-4C23-9CC8-71D7CC787C78}" destId="{FACF0DBC-66FB-4DE5-8B44-67C69D4D5DCC}" srcOrd="10" destOrd="0" presId="urn:microsoft.com/office/officeart/2005/8/layout/default"/>
    <dgm:cxn modelId="{E6CB1773-E301-42DE-918C-4FD32C74AB95}" type="presParOf" srcId="{536905AB-6216-4C23-9CC8-71D7CC787C78}" destId="{2A938ECB-D322-440F-9357-6CBE9D37F656}" srcOrd="11" destOrd="0" presId="urn:microsoft.com/office/officeart/2005/8/layout/default"/>
    <dgm:cxn modelId="{90A17768-4338-4F4F-8279-5B40C4D8AADF}" type="presParOf" srcId="{536905AB-6216-4C23-9CC8-71D7CC787C78}" destId="{A8507179-4391-4409-A9B6-64D01ED00E64}" srcOrd="12" destOrd="0" presId="urn:microsoft.com/office/officeart/2005/8/layout/default"/>
    <dgm:cxn modelId="{46349B33-5C0A-4B33-8A26-1D83311CBB79}" type="presParOf" srcId="{536905AB-6216-4C23-9CC8-71D7CC787C78}" destId="{33534F35-7C6E-4E10-9627-E281396BABB9}" srcOrd="13" destOrd="0" presId="urn:microsoft.com/office/officeart/2005/8/layout/default"/>
    <dgm:cxn modelId="{0B193542-5512-4685-A65B-7D1700900107}" type="presParOf" srcId="{536905AB-6216-4C23-9CC8-71D7CC787C78}" destId="{001D65D4-C0F9-411D-AD58-666CFF1F49D7}" srcOrd="14" destOrd="0" presId="urn:microsoft.com/office/officeart/2005/8/layout/default"/>
    <dgm:cxn modelId="{15D31076-1F21-40FE-BE43-A8832C57FC9F}" type="presParOf" srcId="{536905AB-6216-4C23-9CC8-71D7CC787C78}" destId="{4DD5E5F2-7BDA-4518-BA61-840580B0E83E}" srcOrd="15" destOrd="0" presId="urn:microsoft.com/office/officeart/2005/8/layout/default"/>
    <dgm:cxn modelId="{D98AB289-9AEA-4F3A-B800-1D1CEBA73587}" type="presParOf" srcId="{536905AB-6216-4C23-9CC8-71D7CC787C78}" destId="{DA5611C2-F591-4265-8196-89441D4D2DF9}"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FCF0A-79DB-4600-9873-FD208A0CF0F6}">
      <dsp:nvSpPr>
        <dsp:cNvPr id="0" name=""/>
        <dsp:cNvSpPr/>
      </dsp:nvSpPr>
      <dsp:spPr>
        <a:xfrm>
          <a:off x="0" y="644"/>
          <a:ext cx="71999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66185A-8736-457A-AF79-93577EF4C978}">
      <dsp:nvSpPr>
        <dsp:cNvPr id="0" name=""/>
        <dsp:cNvSpPr/>
      </dsp:nvSpPr>
      <dsp:spPr>
        <a:xfrm>
          <a:off x="0" y="644"/>
          <a:ext cx="7199993" cy="105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Homosexuella har inte alltid en sämre arbetsmiljö jämfört med heterosexuella. </a:t>
          </a:r>
        </a:p>
      </dsp:txBody>
      <dsp:txXfrm>
        <a:off x="0" y="644"/>
        <a:ext cx="7199993" cy="1056064"/>
      </dsp:txXfrm>
    </dsp:sp>
    <dsp:sp modelId="{1E30DAF6-77BB-49E8-9D50-8C7F5C9F0AED}">
      <dsp:nvSpPr>
        <dsp:cNvPr id="0" name=""/>
        <dsp:cNvSpPr/>
      </dsp:nvSpPr>
      <dsp:spPr>
        <a:xfrm>
          <a:off x="0" y="1056709"/>
          <a:ext cx="71999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5226F-07B3-41F4-8770-5FD56AEE849F}">
      <dsp:nvSpPr>
        <dsp:cNvPr id="0" name=""/>
        <dsp:cNvSpPr/>
      </dsp:nvSpPr>
      <dsp:spPr>
        <a:xfrm>
          <a:off x="0" y="1056709"/>
          <a:ext cx="7199993" cy="105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Upplevelser av diskriminering, trakasserier, mikro-aggressioner eller andra negativa arbetsmiljöfaktorer.</a:t>
          </a:r>
        </a:p>
      </dsp:txBody>
      <dsp:txXfrm>
        <a:off x="0" y="1056709"/>
        <a:ext cx="7199993" cy="1056064"/>
      </dsp:txXfrm>
    </dsp:sp>
    <dsp:sp modelId="{BD0D690E-A6E5-4E3A-BDD3-A01834DEE51B}">
      <dsp:nvSpPr>
        <dsp:cNvPr id="0" name=""/>
        <dsp:cNvSpPr/>
      </dsp:nvSpPr>
      <dsp:spPr>
        <a:xfrm>
          <a:off x="0" y="2112773"/>
          <a:ext cx="71999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47CF0-8F56-42FD-BBD9-AC760D5136DE}">
      <dsp:nvSpPr>
        <dsp:cNvPr id="0" name=""/>
        <dsp:cNvSpPr/>
      </dsp:nvSpPr>
      <dsp:spPr>
        <a:xfrm>
          <a:off x="0" y="2112773"/>
          <a:ext cx="7199993" cy="105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Transpersoner mer utsatta för risker.</a:t>
          </a:r>
        </a:p>
      </dsp:txBody>
      <dsp:txXfrm>
        <a:off x="0" y="2112773"/>
        <a:ext cx="7199993" cy="1056064"/>
      </dsp:txXfrm>
    </dsp:sp>
    <dsp:sp modelId="{5F20E51F-D7F6-4EFD-9CC7-8A407272237B}">
      <dsp:nvSpPr>
        <dsp:cNvPr id="0" name=""/>
        <dsp:cNvSpPr/>
      </dsp:nvSpPr>
      <dsp:spPr>
        <a:xfrm>
          <a:off x="0" y="3168838"/>
          <a:ext cx="71999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26BA-AA42-4996-BB41-9C2CE76A396C}">
      <dsp:nvSpPr>
        <dsp:cNvPr id="0" name=""/>
        <dsp:cNvSpPr/>
      </dsp:nvSpPr>
      <dsp:spPr>
        <a:xfrm>
          <a:off x="0" y="3168838"/>
          <a:ext cx="7199993" cy="105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Bisexuella mer osynliga/sämre arbetsmiljösituation än homosexuella.</a:t>
          </a:r>
        </a:p>
      </dsp:txBody>
      <dsp:txXfrm>
        <a:off x="0" y="3168838"/>
        <a:ext cx="7199993" cy="1056064"/>
      </dsp:txXfrm>
    </dsp:sp>
    <dsp:sp modelId="{D5C2A152-5389-4A1E-A9BF-AABB5D9497F9}">
      <dsp:nvSpPr>
        <dsp:cNvPr id="0" name=""/>
        <dsp:cNvSpPr/>
      </dsp:nvSpPr>
      <dsp:spPr>
        <a:xfrm>
          <a:off x="0" y="4224902"/>
          <a:ext cx="719999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0CB1D-8E04-41B2-9F06-BA899898A4AC}">
      <dsp:nvSpPr>
        <dsp:cNvPr id="0" name=""/>
        <dsp:cNvSpPr/>
      </dsp:nvSpPr>
      <dsp:spPr>
        <a:xfrm>
          <a:off x="0" y="4224902"/>
          <a:ext cx="7199993" cy="105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Utsatthet för riskfaktorer i arbetsmiljö samspelar med faktorer som till exempel kön, etnicitet, yrkesposition </a:t>
          </a:r>
          <a:b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br>
          <a:r>
            <a:rPr lang="en-US" sz="2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och ålder.</a:t>
          </a:r>
        </a:p>
      </dsp:txBody>
      <dsp:txXfrm>
        <a:off x="0" y="4224902"/>
        <a:ext cx="7199993" cy="1056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99540-D614-4839-8B47-04C10EE14602}">
      <dsp:nvSpPr>
        <dsp:cNvPr id="0" name=""/>
        <dsp:cNvSpPr/>
      </dsp:nvSpPr>
      <dsp:spPr>
        <a:xfrm>
          <a:off x="0" y="338002"/>
          <a:ext cx="1810838" cy="10865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Engagemang från högre ledning</a:t>
          </a:r>
        </a:p>
      </dsp:txBody>
      <dsp:txXfrm>
        <a:off x="0" y="338002"/>
        <a:ext cx="1810838" cy="1086503"/>
      </dsp:txXfrm>
    </dsp:sp>
    <dsp:sp modelId="{21568324-5395-402A-833C-1E22FABABB23}">
      <dsp:nvSpPr>
        <dsp:cNvPr id="0" name=""/>
        <dsp:cNvSpPr/>
      </dsp:nvSpPr>
      <dsp:spPr>
        <a:xfrm>
          <a:off x="1991922" y="338002"/>
          <a:ext cx="1810838" cy="10865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Stöd från närmaste chef</a:t>
          </a:r>
        </a:p>
      </dsp:txBody>
      <dsp:txXfrm>
        <a:off x="1991922" y="338002"/>
        <a:ext cx="1810838" cy="1086503"/>
      </dsp:txXfrm>
    </dsp:sp>
    <dsp:sp modelId="{60DA9C76-6D70-42EB-8228-C3AF6BCE9B5F}">
      <dsp:nvSpPr>
        <dsp:cNvPr id="0" name=""/>
        <dsp:cNvSpPr/>
      </dsp:nvSpPr>
      <dsp:spPr>
        <a:xfrm>
          <a:off x="3983844" y="338002"/>
          <a:ext cx="1810838" cy="10865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Stöd från </a:t>
          </a:r>
          <a:r>
            <a:rPr lang="en-US" sz="1700" kern="1200" dirty="0" err="1"/>
            <a:t>minst</a:t>
          </a:r>
          <a:r>
            <a:rPr lang="en-US" sz="1700" kern="1200" dirty="0"/>
            <a:t> en kollega</a:t>
          </a:r>
        </a:p>
      </dsp:txBody>
      <dsp:txXfrm>
        <a:off x="3983844" y="338002"/>
        <a:ext cx="1810838" cy="1086503"/>
      </dsp:txXfrm>
    </dsp:sp>
    <dsp:sp modelId="{24BAC2BA-B85A-46CF-ADB0-2F8D1C8DF777}">
      <dsp:nvSpPr>
        <dsp:cNvPr id="0" name=""/>
        <dsp:cNvSpPr/>
      </dsp:nvSpPr>
      <dsp:spPr>
        <a:xfrm>
          <a:off x="0" y="1605588"/>
          <a:ext cx="1810838" cy="10865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Generellt klimat för mångfald </a:t>
          </a:r>
        </a:p>
      </dsp:txBody>
      <dsp:txXfrm>
        <a:off x="0" y="1605588"/>
        <a:ext cx="1810838" cy="1086503"/>
      </dsp:txXfrm>
    </dsp:sp>
    <dsp:sp modelId="{5DF91EDD-5066-4024-82FC-4BFE2BC70BCF}">
      <dsp:nvSpPr>
        <dsp:cNvPr id="0" name=""/>
        <dsp:cNvSpPr/>
      </dsp:nvSpPr>
      <dsp:spPr>
        <a:xfrm>
          <a:off x="1991922" y="1605588"/>
          <a:ext cx="1810838" cy="10865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Tillgång till hbtq-nätverk</a:t>
          </a:r>
          <a:endParaRPr lang="en-US" sz="1700" kern="1200" dirty="0"/>
        </a:p>
      </dsp:txBody>
      <dsp:txXfrm>
        <a:off x="1991922" y="1605588"/>
        <a:ext cx="1810838" cy="1086503"/>
      </dsp:txXfrm>
    </dsp:sp>
    <dsp:sp modelId="{FACF0DBC-66FB-4DE5-8B44-67C69D4D5DCC}">
      <dsp:nvSpPr>
        <dsp:cNvPr id="0" name=""/>
        <dsp:cNvSpPr/>
      </dsp:nvSpPr>
      <dsp:spPr>
        <a:xfrm>
          <a:off x="3983844" y="1605588"/>
          <a:ext cx="1810838" cy="10865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Calibri Light" panose="020F0302020204030204"/>
            </a:rPr>
            <a:t> </a:t>
          </a:r>
          <a:r>
            <a:rPr lang="en-US" sz="1700" kern="1200" dirty="0"/>
            <a:t>Organisatorisk kompetens </a:t>
          </a:r>
        </a:p>
        <a:p>
          <a:pPr marL="0" lvl="0" indent="0" algn="ctr" defTabSz="755650" rtl="0">
            <a:lnSpc>
              <a:spcPct val="90000"/>
            </a:lnSpc>
            <a:spcBef>
              <a:spcPct val="0"/>
            </a:spcBef>
            <a:spcAft>
              <a:spcPct val="35000"/>
            </a:spcAft>
            <a:buNone/>
          </a:pPr>
          <a:r>
            <a:rPr lang="en-US" sz="1700" kern="1200" dirty="0"/>
            <a:t>(chefer &amp; HR)</a:t>
          </a:r>
        </a:p>
      </dsp:txBody>
      <dsp:txXfrm>
        <a:off x="3983844" y="1605588"/>
        <a:ext cx="1810838" cy="1086503"/>
      </dsp:txXfrm>
    </dsp:sp>
    <dsp:sp modelId="{A8507179-4391-4409-A9B6-64D01ED00E64}">
      <dsp:nvSpPr>
        <dsp:cNvPr id="0" name=""/>
        <dsp:cNvSpPr/>
      </dsp:nvSpPr>
      <dsp:spPr>
        <a:xfrm>
          <a:off x="0" y="2873175"/>
          <a:ext cx="1810838" cy="10865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dirty="0"/>
            <a:t>Inkluderande rumsliga och fysiska dimensioner</a:t>
          </a:r>
        </a:p>
      </dsp:txBody>
      <dsp:txXfrm>
        <a:off x="0" y="2873175"/>
        <a:ext cx="1810838" cy="1086503"/>
      </dsp:txXfrm>
    </dsp:sp>
    <dsp:sp modelId="{001D65D4-C0F9-411D-AD58-666CFF1F49D7}">
      <dsp:nvSpPr>
        <dsp:cNvPr id="0" name=""/>
        <dsp:cNvSpPr/>
      </dsp:nvSpPr>
      <dsp:spPr>
        <a:xfrm>
          <a:off x="1991922" y="2873175"/>
          <a:ext cx="1810838" cy="10865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Informell och formell kommunikation</a:t>
          </a:r>
        </a:p>
      </dsp:txBody>
      <dsp:txXfrm>
        <a:off x="1991922" y="2873175"/>
        <a:ext cx="1810838" cy="1086503"/>
      </dsp:txXfrm>
    </dsp:sp>
    <dsp:sp modelId="{DA5611C2-F591-4265-8196-89441D4D2DF9}">
      <dsp:nvSpPr>
        <dsp:cNvPr id="0" name=""/>
        <dsp:cNvSpPr/>
      </dsp:nvSpPr>
      <dsp:spPr>
        <a:xfrm>
          <a:off x="3983844" y="2873175"/>
          <a:ext cx="1810838" cy="10865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Likabehandlings- och mångfaldspolicyer som följs upp</a:t>
          </a:r>
          <a:endParaRPr lang="en-US" sz="1700" kern="1200" dirty="0"/>
        </a:p>
      </dsp:txBody>
      <dsp:txXfrm>
        <a:off x="3983844" y="2873175"/>
        <a:ext cx="1810838" cy="108650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190E9-CCF4-4297-990C-A3E12085556D}" type="datetimeFigureOut">
              <a:rPr lang="sv-SE" smtClean="0"/>
              <a:t>2022-11-23</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30846-8A5D-45F9-B6F7-CFCDB7C343C8}" type="slidenum">
              <a:rPr lang="sv-SE" smtClean="0"/>
              <a:t>‹#›</a:t>
            </a:fld>
            <a:endParaRPr lang="sv-SE"/>
          </a:p>
        </p:txBody>
      </p:sp>
    </p:spTree>
    <p:extLst>
      <p:ext uri="{BB962C8B-B14F-4D97-AF65-F5344CB8AC3E}">
        <p14:creationId xmlns:p14="http://schemas.microsoft.com/office/powerpoint/2010/main" val="421819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dirty="0">
                <a:effectLst/>
                <a:latin typeface="Calibri" panose="020F0502020204030204" pitchFamily="34" charset="0"/>
                <a:ea typeface="Calibri" panose="020F0502020204030204" pitchFamily="34" charset="0"/>
                <a:cs typeface="Times New Roman" panose="02020603050405020304" pitchFamily="18" charset="0"/>
              </a:rPr>
              <a:t>Andrea, </a:t>
            </a:r>
            <a:r>
              <a:rPr lang="sv-SE" sz="1200" dirty="0" err="1">
                <a:effectLst/>
                <a:latin typeface="Calibri" panose="020F0502020204030204" pitchFamily="34" charset="0"/>
                <a:ea typeface="Calibri" panose="020F0502020204030204" pitchFamily="34" charset="0"/>
                <a:cs typeface="Times New Roman" panose="02020603050405020304" pitchFamily="18" charset="0"/>
              </a:rPr>
              <a:t>kl</a:t>
            </a:r>
            <a:r>
              <a:rPr lang="sv-SE" sz="1200" dirty="0">
                <a:effectLst/>
                <a:latin typeface="Calibri" panose="020F0502020204030204" pitchFamily="34" charset="0"/>
                <a:ea typeface="Calibri" panose="020F0502020204030204" pitchFamily="34" charset="0"/>
                <a:cs typeface="Times New Roman" panose="02020603050405020304" pitchFamily="18" charset="0"/>
              </a:rPr>
              <a:t> 10.10-10.13</a:t>
            </a:r>
            <a:endParaRPr lang="sv-SE" dirty="0"/>
          </a:p>
        </p:txBody>
      </p:sp>
      <p:sp>
        <p:nvSpPr>
          <p:cNvPr id="4" name="Slide Number Placeholder 3"/>
          <p:cNvSpPr>
            <a:spLocks noGrp="1"/>
          </p:cNvSpPr>
          <p:nvPr>
            <p:ph type="sldNum" sz="quarter" idx="10"/>
          </p:nvPr>
        </p:nvSpPr>
        <p:spPr/>
        <p:txBody>
          <a:bodyPr/>
          <a:lstStyle/>
          <a:p>
            <a:fld id="{00530846-8A5D-45F9-B6F7-CFCDB7C343C8}" type="slidenum">
              <a:rPr lang="sv-SE" smtClean="0"/>
              <a:t>1</a:t>
            </a:fld>
            <a:endParaRPr lang="sv-SE"/>
          </a:p>
        </p:txBody>
      </p:sp>
    </p:spTree>
    <p:extLst>
      <p:ext uri="{BB962C8B-B14F-4D97-AF65-F5344CB8AC3E}">
        <p14:creationId xmlns:p14="http://schemas.microsoft.com/office/powerpoint/2010/main" val="339966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800" b="1" i="0" u="none" strike="noStrike" dirty="0">
                <a:solidFill>
                  <a:srgbClr val="000000"/>
                </a:solidFill>
                <a:effectLst/>
                <a:latin typeface="Calibri" panose="020F0502020204030204" pitchFamily="34" charset="0"/>
              </a:rPr>
              <a:t>10:38</a:t>
            </a:r>
            <a:r>
              <a:rPr lang="sv-SE" dirty="0"/>
              <a:t>  Andrea</a:t>
            </a:r>
          </a:p>
        </p:txBody>
      </p:sp>
      <p:sp>
        <p:nvSpPr>
          <p:cNvPr id="4" name="Slide Number Placeholder 3"/>
          <p:cNvSpPr>
            <a:spLocks noGrp="1"/>
          </p:cNvSpPr>
          <p:nvPr>
            <p:ph type="sldNum" sz="quarter" idx="10"/>
          </p:nvPr>
        </p:nvSpPr>
        <p:spPr/>
        <p:txBody>
          <a:bodyPr/>
          <a:lstStyle/>
          <a:p>
            <a:fld id="{8E3B8005-7BF2-4B40-A831-B1EE96BFE5D5}" type="slidenum">
              <a:rPr lang="sv-SE" smtClean="0"/>
              <a:t>10</a:t>
            </a:fld>
            <a:endParaRPr lang="sv-SE"/>
          </a:p>
        </p:txBody>
      </p:sp>
    </p:spTree>
    <p:extLst>
      <p:ext uri="{BB962C8B-B14F-4D97-AF65-F5344CB8AC3E}">
        <p14:creationId xmlns:p14="http://schemas.microsoft.com/office/powerpoint/2010/main" val="244881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u="none" strike="noStrike" dirty="0">
                <a:solidFill>
                  <a:srgbClr val="000000"/>
                </a:solidFill>
                <a:effectLst/>
                <a:latin typeface="Calibri" panose="020F0502020204030204" pitchFamily="34" charset="0"/>
              </a:rPr>
              <a:t>10:38</a:t>
            </a:r>
            <a:r>
              <a:rPr lang="sv-SE" dirty="0"/>
              <a:t>  Andrea</a:t>
            </a:r>
          </a:p>
          <a:p>
            <a:endParaRPr lang="sv-SE" dirty="0"/>
          </a:p>
        </p:txBody>
      </p:sp>
      <p:sp>
        <p:nvSpPr>
          <p:cNvPr id="4" name="Slide Number Placeholder 3"/>
          <p:cNvSpPr>
            <a:spLocks noGrp="1"/>
          </p:cNvSpPr>
          <p:nvPr>
            <p:ph type="sldNum" sz="quarter" idx="10"/>
          </p:nvPr>
        </p:nvSpPr>
        <p:spPr/>
        <p:txBody>
          <a:bodyPr/>
          <a:lstStyle/>
          <a:p>
            <a:fld id="{8E3B8005-7BF2-4B40-A831-B1EE96BFE5D5}" type="slidenum">
              <a:rPr lang="sv-SE" smtClean="0"/>
              <a:t>11</a:t>
            </a:fld>
            <a:endParaRPr lang="sv-SE"/>
          </a:p>
        </p:txBody>
      </p:sp>
    </p:spTree>
    <p:extLst>
      <p:ext uri="{BB962C8B-B14F-4D97-AF65-F5344CB8AC3E}">
        <p14:creationId xmlns:p14="http://schemas.microsoft.com/office/powerpoint/2010/main" val="376123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800" b="1" i="0" u="none" strike="noStrike" dirty="0">
                <a:solidFill>
                  <a:srgbClr val="000000"/>
                </a:solidFill>
                <a:effectLst/>
                <a:latin typeface="Calibri" panose="020F0502020204030204" pitchFamily="34" charset="0"/>
              </a:rPr>
              <a:t>10:42</a:t>
            </a:r>
            <a:r>
              <a:rPr lang="sv-SE" dirty="0"/>
              <a:t> Sara</a:t>
            </a:r>
          </a:p>
        </p:txBody>
      </p:sp>
      <p:sp>
        <p:nvSpPr>
          <p:cNvPr id="4" name="Slide Number Placeholder 3"/>
          <p:cNvSpPr>
            <a:spLocks noGrp="1"/>
          </p:cNvSpPr>
          <p:nvPr>
            <p:ph type="sldNum" sz="quarter" idx="5"/>
          </p:nvPr>
        </p:nvSpPr>
        <p:spPr/>
        <p:txBody>
          <a:bodyPr/>
          <a:lstStyle/>
          <a:p>
            <a:fld id="{00530846-8A5D-45F9-B6F7-CFCDB7C343C8}" type="slidenum">
              <a:rPr lang="sv-SE" smtClean="0"/>
              <a:t>12</a:t>
            </a:fld>
            <a:endParaRPr lang="sv-SE"/>
          </a:p>
        </p:txBody>
      </p:sp>
    </p:spTree>
    <p:extLst>
      <p:ext uri="{BB962C8B-B14F-4D97-AF65-F5344CB8AC3E}">
        <p14:creationId xmlns:p14="http://schemas.microsoft.com/office/powerpoint/2010/main" val="316658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0" u="none" strike="noStrike" dirty="0">
                <a:solidFill>
                  <a:srgbClr val="000000"/>
                </a:solidFill>
                <a:effectLst/>
                <a:latin typeface="Calibri" panose="020F0502020204030204" pitchFamily="34" charset="0"/>
              </a:rPr>
              <a:t>10:42</a:t>
            </a:r>
            <a:r>
              <a:rPr lang="sv-SE" dirty="0"/>
              <a:t> Sara</a:t>
            </a:r>
          </a:p>
        </p:txBody>
      </p:sp>
      <p:sp>
        <p:nvSpPr>
          <p:cNvPr id="4" name="Platshållare för bildnummer 3"/>
          <p:cNvSpPr>
            <a:spLocks noGrp="1"/>
          </p:cNvSpPr>
          <p:nvPr>
            <p:ph type="sldNum" sz="quarter" idx="5"/>
          </p:nvPr>
        </p:nvSpPr>
        <p:spPr/>
        <p:txBody>
          <a:bodyPr/>
          <a:lstStyle/>
          <a:p>
            <a:fld id="{00530846-8A5D-45F9-B6F7-CFCDB7C343C8}" type="slidenum">
              <a:rPr lang="sv-SE" smtClean="0"/>
              <a:t>13</a:t>
            </a:fld>
            <a:endParaRPr lang="sv-SE"/>
          </a:p>
        </p:txBody>
      </p:sp>
    </p:spTree>
    <p:extLst>
      <p:ext uri="{BB962C8B-B14F-4D97-AF65-F5344CB8AC3E}">
        <p14:creationId xmlns:p14="http://schemas.microsoft.com/office/powerpoint/2010/main" val="61091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0" u="none" strike="noStrike" dirty="0">
                <a:solidFill>
                  <a:srgbClr val="000000"/>
                </a:solidFill>
                <a:effectLst/>
                <a:latin typeface="Calibri" panose="020F0502020204030204" pitchFamily="34" charset="0"/>
              </a:rPr>
              <a:t>Sara 10:13</a:t>
            </a:r>
            <a:r>
              <a:rPr lang="sv-SE" dirty="0"/>
              <a:t> </a:t>
            </a:r>
            <a:endParaRPr lang="en-US" dirty="0">
              <a:cs typeface="Calibri"/>
            </a:endParaRPr>
          </a:p>
        </p:txBody>
      </p:sp>
      <p:sp>
        <p:nvSpPr>
          <p:cNvPr id="4" name="Platshållare för bildnummer 3"/>
          <p:cNvSpPr>
            <a:spLocks noGrp="1"/>
          </p:cNvSpPr>
          <p:nvPr>
            <p:ph type="sldNum" sz="quarter" idx="5"/>
          </p:nvPr>
        </p:nvSpPr>
        <p:spPr/>
        <p:txBody>
          <a:bodyPr/>
          <a:lstStyle/>
          <a:p>
            <a:fld id="{00530846-8A5D-45F9-B6F7-CFCDB7C343C8}" type="slidenum">
              <a:rPr lang="sv-SE" smtClean="0"/>
              <a:t>2</a:t>
            </a:fld>
            <a:endParaRPr lang="sv-SE"/>
          </a:p>
        </p:txBody>
      </p:sp>
    </p:spTree>
    <p:extLst>
      <p:ext uri="{BB962C8B-B14F-4D97-AF65-F5344CB8AC3E}">
        <p14:creationId xmlns:p14="http://schemas.microsoft.com/office/powerpoint/2010/main" val="69670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dirty="0">
                <a:solidFill>
                  <a:srgbClr val="000000"/>
                </a:solidFill>
                <a:effectLst/>
                <a:latin typeface="Calibri" panose="020F0502020204030204" pitchFamily="34" charset="0"/>
              </a:rPr>
              <a:t>Sara 10:13</a:t>
            </a:r>
            <a:r>
              <a:rPr lang="sv-SE" dirty="0"/>
              <a:t> </a:t>
            </a:r>
            <a:endParaRPr lang="en-US" dirty="0">
              <a:cs typeface="Calibri"/>
            </a:endParaRPr>
          </a:p>
        </p:txBody>
      </p:sp>
      <p:sp>
        <p:nvSpPr>
          <p:cNvPr id="4" name="Platshållare för bildnummer 3"/>
          <p:cNvSpPr>
            <a:spLocks noGrp="1"/>
          </p:cNvSpPr>
          <p:nvPr>
            <p:ph type="sldNum" sz="quarter" idx="5"/>
          </p:nvPr>
        </p:nvSpPr>
        <p:spPr/>
        <p:txBody>
          <a:bodyPr/>
          <a:lstStyle/>
          <a:p>
            <a:fld id="{00530846-8A5D-45F9-B6F7-CFCDB7C343C8}" type="slidenum">
              <a:rPr lang="sv-SE" smtClean="0"/>
              <a:t>3</a:t>
            </a:fld>
            <a:endParaRPr lang="sv-SE"/>
          </a:p>
        </p:txBody>
      </p:sp>
    </p:spTree>
    <p:extLst>
      <p:ext uri="{BB962C8B-B14F-4D97-AF65-F5344CB8AC3E}">
        <p14:creationId xmlns:p14="http://schemas.microsoft.com/office/powerpoint/2010/main" val="398792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Sara </a:t>
            </a:r>
            <a:r>
              <a:rPr lang="sv-SE" sz="1800" b="1" i="0" u="none" strike="noStrike" dirty="0">
                <a:solidFill>
                  <a:srgbClr val="000000"/>
                </a:solidFill>
                <a:effectLst/>
                <a:latin typeface="Calibri" panose="020F0502020204030204" pitchFamily="34" charset="0"/>
              </a:rPr>
              <a:t>10:22</a:t>
            </a:r>
            <a:r>
              <a:rPr lang="sv-SE" dirty="0"/>
              <a:t> </a:t>
            </a:r>
            <a:endParaRPr lang="en-US" dirty="0">
              <a:cs typeface="Calibri"/>
            </a:endParaRPr>
          </a:p>
        </p:txBody>
      </p:sp>
      <p:sp>
        <p:nvSpPr>
          <p:cNvPr id="4" name="Platshållare för bildnummer 3"/>
          <p:cNvSpPr>
            <a:spLocks noGrp="1"/>
          </p:cNvSpPr>
          <p:nvPr>
            <p:ph type="sldNum" sz="quarter" idx="5"/>
          </p:nvPr>
        </p:nvSpPr>
        <p:spPr/>
        <p:txBody>
          <a:bodyPr/>
          <a:lstStyle/>
          <a:p>
            <a:fld id="{00530846-8A5D-45F9-B6F7-CFCDB7C343C8}" type="slidenum">
              <a:rPr lang="sv-SE" smtClean="0"/>
              <a:t>4</a:t>
            </a:fld>
            <a:endParaRPr lang="sv-SE"/>
          </a:p>
        </p:txBody>
      </p:sp>
    </p:spTree>
    <p:extLst>
      <p:ext uri="{BB962C8B-B14F-4D97-AF65-F5344CB8AC3E}">
        <p14:creationId xmlns:p14="http://schemas.microsoft.com/office/powerpoint/2010/main" val="351423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Sara </a:t>
            </a:r>
            <a:r>
              <a:rPr lang="sv-SE" sz="1800" b="1" i="0" u="none" strike="noStrike" dirty="0">
                <a:solidFill>
                  <a:srgbClr val="000000"/>
                </a:solidFill>
                <a:effectLst/>
                <a:latin typeface="Calibri" panose="020F0502020204030204" pitchFamily="34" charset="0"/>
              </a:rPr>
              <a:t>10:22</a:t>
            </a:r>
            <a:r>
              <a:rPr lang="sv-SE" dirty="0"/>
              <a:t> </a:t>
            </a:r>
            <a:endParaRPr lang="en-US" dirty="0">
              <a:cs typeface="Calibri"/>
            </a:endParaRPr>
          </a:p>
        </p:txBody>
      </p:sp>
      <p:sp>
        <p:nvSpPr>
          <p:cNvPr id="4" name="Platshållare för bildnummer 3"/>
          <p:cNvSpPr>
            <a:spLocks noGrp="1"/>
          </p:cNvSpPr>
          <p:nvPr>
            <p:ph type="sldNum" sz="quarter" idx="5"/>
          </p:nvPr>
        </p:nvSpPr>
        <p:spPr/>
        <p:txBody>
          <a:bodyPr/>
          <a:lstStyle/>
          <a:p>
            <a:fld id="{00530846-8A5D-45F9-B6F7-CFCDB7C343C8}" type="slidenum">
              <a:rPr lang="sv-SE" smtClean="0"/>
              <a:t>5</a:t>
            </a:fld>
            <a:endParaRPr lang="sv-SE"/>
          </a:p>
        </p:txBody>
      </p:sp>
    </p:spTree>
    <p:extLst>
      <p:ext uri="{BB962C8B-B14F-4D97-AF65-F5344CB8AC3E}">
        <p14:creationId xmlns:p14="http://schemas.microsoft.com/office/powerpoint/2010/main" val="424835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Sara </a:t>
            </a:r>
            <a:r>
              <a:rPr lang="sv-SE" sz="1800" b="1" i="0" u="none" strike="noStrike" dirty="0">
                <a:solidFill>
                  <a:srgbClr val="000000"/>
                </a:solidFill>
                <a:effectLst/>
                <a:latin typeface="Calibri" panose="020F0502020204030204" pitchFamily="34" charset="0"/>
              </a:rPr>
              <a:t>10:22</a:t>
            </a:r>
            <a:r>
              <a:rPr lang="sv-SE" dirty="0"/>
              <a:t> </a:t>
            </a:r>
            <a:endParaRPr lang="en-US" dirty="0">
              <a:cs typeface="Calibri"/>
            </a:endParaRPr>
          </a:p>
        </p:txBody>
      </p:sp>
      <p:sp>
        <p:nvSpPr>
          <p:cNvPr id="4" name="Platshållare för bildnummer 3"/>
          <p:cNvSpPr>
            <a:spLocks noGrp="1"/>
          </p:cNvSpPr>
          <p:nvPr>
            <p:ph type="sldNum" sz="quarter" idx="5"/>
          </p:nvPr>
        </p:nvSpPr>
        <p:spPr/>
        <p:txBody>
          <a:bodyPr/>
          <a:lstStyle/>
          <a:p>
            <a:fld id="{00530846-8A5D-45F9-B6F7-CFCDB7C343C8}" type="slidenum">
              <a:rPr lang="sv-SE" smtClean="0"/>
              <a:t>6</a:t>
            </a:fld>
            <a:endParaRPr lang="sv-SE"/>
          </a:p>
        </p:txBody>
      </p:sp>
    </p:spTree>
    <p:extLst>
      <p:ext uri="{BB962C8B-B14F-4D97-AF65-F5344CB8AC3E}">
        <p14:creationId xmlns:p14="http://schemas.microsoft.com/office/powerpoint/2010/main" val="245483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Andrea </a:t>
            </a:r>
            <a:r>
              <a:rPr lang="sv-SE" sz="1800" b="1" i="0" u="none" strike="noStrike" dirty="0">
                <a:solidFill>
                  <a:srgbClr val="000000"/>
                </a:solidFill>
                <a:effectLst/>
                <a:latin typeface="Calibri" panose="020F0502020204030204" pitchFamily="34" charset="0"/>
              </a:rPr>
              <a:t>10:29</a:t>
            </a:r>
            <a:r>
              <a:rPr lang="sv-SE" dirty="0"/>
              <a:t> </a:t>
            </a:r>
            <a:endParaRPr lang="en-US" dirty="0">
              <a:cs typeface="Calibri"/>
            </a:endParaRPr>
          </a:p>
        </p:txBody>
      </p:sp>
      <p:sp>
        <p:nvSpPr>
          <p:cNvPr id="4" name="Platshållare för bildnummer 3"/>
          <p:cNvSpPr>
            <a:spLocks noGrp="1"/>
          </p:cNvSpPr>
          <p:nvPr>
            <p:ph type="sldNum" sz="quarter" idx="5"/>
          </p:nvPr>
        </p:nvSpPr>
        <p:spPr/>
        <p:txBody>
          <a:bodyPr/>
          <a:lstStyle/>
          <a:p>
            <a:fld id="{00530846-8A5D-45F9-B6F7-CFCDB7C343C8}" type="slidenum">
              <a:rPr lang="sv-SE" smtClean="0"/>
              <a:t>7</a:t>
            </a:fld>
            <a:endParaRPr lang="sv-SE"/>
          </a:p>
        </p:txBody>
      </p:sp>
    </p:spTree>
    <p:extLst>
      <p:ext uri="{BB962C8B-B14F-4D97-AF65-F5344CB8AC3E}">
        <p14:creationId xmlns:p14="http://schemas.microsoft.com/office/powerpoint/2010/main" val="177780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Andrea </a:t>
            </a:r>
            <a:r>
              <a:rPr lang="sv-SE" sz="1800" b="1" i="0" u="none" strike="noStrike" dirty="0">
                <a:solidFill>
                  <a:srgbClr val="000000"/>
                </a:solidFill>
                <a:effectLst/>
                <a:latin typeface="Calibri" panose="020F0502020204030204" pitchFamily="34" charset="0"/>
              </a:rPr>
              <a:t>10:29</a:t>
            </a:r>
            <a:r>
              <a:rPr lang="sv-SE" dirty="0"/>
              <a:t> </a:t>
            </a:r>
            <a:endParaRPr lang="en-US" dirty="0">
              <a:cs typeface="Calibri"/>
            </a:endParaRPr>
          </a:p>
        </p:txBody>
      </p:sp>
      <p:sp>
        <p:nvSpPr>
          <p:cNvPr id="4" name="Platshållare för bildnummer 3"/>
          <p:cNvSpPr>
            <a:spLocks noGrp="1"/>
          </p:cNvSpPr>
          <p:nvPr>
            <p:ph type="sldNum" sz="quarter" idx="5"/>
          </p:nvPr>
        </p:nvSpPr>
        <p:spPr/>
        <p:txBody>
          <a:bodyPr/>
          <a:lstStyle/>
          <a:p>
            <a:fld id="{00530846-8A5D-45F9-B6F7-CFCDB7C343C8}" type="slidenum">
              <a:rPr lang="sv-SE" smtClean="0"/>
              <a:t>8</a:t>
            </a:fld>
            <a:endParaRPr lang="sv-SE"/>
          </a:p>
        </p:txBody>
      </p:sp>
    </p:spTree>
    <p:extLst>
      <p:ext uri="{BB962C8B-B14F-4D97-AF65-F5344CB8AC3E}">
        <p14:creationId xmlns:p14="http://schemas.microsoft.com/office/powerpoint/2010/main" val="64685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Andrea </a:t>
            </a:r>
            <a:r>
              <a:rPr lang="sv-SE" sz="1800" b="1" i="0" u="none" strike="noStrike" dirty="0">
                <a:solidFill>
                  <a:srgbClr val="000000"/>
                </a:solidFill>
                <a:effectLst/>
                <a:latin typeface="Calibri" panose="020F0502020204030204" pitchFamily="34" charset="0"/>
              </a:rPr>
              <a:t>10:29</a:t>
            </a:r>
            <a:r>
              <a:rPr lang="sv-SE" dirty="0"/>
              <a:t> </a:t>
            </a:r>
            <a:endParaRPr lang="en-US" dirty="0">
              <a:cs typeface="Calibri"/>
            </a:endParaRPr>
          </a:p>
          <a:p>
            <a:endParaRPr lang="en-US" dirty="0">
              <a:cs typeface="Calibri"/>
            </a:endParaRPr>
          </a:p>
        </p:txBody>
      </p:sp>
      <p:sp>
        <p:nvSpPr>
          <p:cNvPr id="4" name="Platshållare för bildnummer 3"/>
          <p:cNvSpPr>
            <a:spLocks noGrp="1"/>
          </p:cNvSpPr>
          <p:nvPr>
            <p:ph type="sldNum" sz="quarter" idx="5"/>
          </p:nvPr>
        </p:nvSpPr>
        <p:spPr/>
        <p:txBody>
          <a:bodyPr/>
          <a:lstStyle/>
          <a:p>
            <a:fld id="{00530846-8A5D-45F9-B6F7-CFCDB7C343C8}" type="slidenum">
              <a:rPr lang="sv-SE" smtClean="0"/>
              <a:t>9</a:t>
            </a:fld>
            <a:endParaRPr lang="sv-SE"/>
          </a:p>
        </p:txBody>
      </p:sp>
    </p:spTree>
    <p:extLst>
      <p:ext uri="{BB962C8B-B14F-4D97-AF65-F5344CB8AC3E}">
        <p14:creationId xmlns:p14="http://schemas.microsoft.com/office/powerpoint/2010/main" val="167344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8107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1750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2013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298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2438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932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9846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22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665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661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7451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68534746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sv-SE" sz="5000" dirty="0">
                <a:latin typeface="Arial" panose="020B0604020202020204" pitchFamily="34" charset="0"/>
                <a:cs typeface="Arial" panose="020B0604020202020204" pitchFamily="34" charset="0"/>
              </a:rPr>
              <a:t>Hbtq-personers arbetsmiljö</a:t>
            </a:r>
            <a:br>
              <a:rPr lang="sv-SE" sz="5000" dirty="0"/>
            </a:br>
            <a:r>
              <a:rPr lang="sv-SE" sz="2000" dirty="0">
                <a:latin typeface="Arial" panose="020B0604020202020204" pitchFamily="34" charset="0"/>
                <a:cs typeface="Arial" panose="020B0604020202020204" pitchFamily="34" charset="0"/>
              </a:rPr>
              <a:t>Resultat från forskningssammanställning</a:t>
            </a:r>
            <a:endParaRPr lang="sv-SE" sz="5000" dirty="0">
              <a:latin typeface="Arial" panose="020B0604020202020204" pitchFamily="34" charset="0"/>
              <a:cs typeface="Arial" panose="020B0604020202020204" pitchFamily="34" charset="0"/>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21657D-C473-AEF1-EC29-B5DDCDC30AEB}"/>
              </a:ext>
            </a:extLst>
          </p:cNvPr>
          <p:cNvGraphicFramePr>
            <a:graphicFrameLocks noGrp="1"/>
          </p:cNvGraphicFramePr>
          <p:nvPr>
            <p:ph idx="1"/>
            <p:extLst>
              <p:ext uri="{D42A27DB-BD31-4B8C-83A1-F6EECF244321}">
                <p14:modId xmlns:p14="http://schemas.microsoft.com/office/powerpoint/2010/main" val="1163271107"/>
              </p:ext>
            </p:extLst>
          </p:nvPr>
        </p:nvGraphicFramePr>
        <p:xfrm>
          <a:off x="4665326" y="766763"/>
          <a:ext cx="7199993" cy="5281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Rak koppling 3">
            <a:extLst>
              <a:ext uri="{FF2B5EF4-FFF2-40B4-BE49-F238E27FC236}">
                <a16:creationId xmlns:a16="http://schemas.microsoft.com/office/drawing/2014/main" id="{BD3F6FC3-2A3B-C14C-DA89-1CFD12DF451F}"/>
              </a:ext>
            </a:extLst>
          </p:cNvPr>
          <p:cNvCxnSpPr>
            <a:cxnSpLocks/>
          </p:cNvCxnSpPr>
          <p:nvPr/>
        </p:nvCxnSpPr>
        <p:spPr>
          <a:xfrm>
            <a:off x="4665326" y="6086475"/>
            <a:ext cx="7199993"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13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6B747E0-16B1-44EC-AEF2-2EBB1588C95F}"/>
              </a:ext>
            </a:extLst>
          </p:cNvPr>
          <p:cNvSpPr>
            <a:spLocks noGrp="1"/>
          </p:cNvSpPr>
          <p:nvPr>
            <p:ph type="title"/>
          </p:nvPr>
        </p:nvSpPr>
        <p:spPr>
          <a:xfrm>
            <a:off x="306977" y="315077"/>
            <a:ext cx="4368602" cy="1956841"/>
          </a:xfrm>
        </p:spPr>
        <p:txBody>
          <a:bodyPr anchor="b">
            <a:normAutofit/>
          </a:bodyPr>
          <a:lstStyle/>
          <a:p>
            <a:pPr algn="ctr"/>
            <a:r>
              <a:rPr lang="sv-SE" sz="5400" dirty="0">
                <a:latin typeface="Arial" panose="020B0604020202020204" pitchFamily="34" charset="0"/>
                <a:cs typeface="Arial" panose="020B0604020202020204" pitchFamily="34" charset="0"/>
              </a:rPr>
              <a:t>Inkluderande arbetsplats</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9817" y="3071307"/>
            <a:ext cx="4642922" cy="3320668"/>
          </a:xfrm>
        </p:spPr>
        <p:txBody>
          <a:bodyPr vert="horz" lIns="91440" tIns="45720" rIns="91440" bIns="45720" rtlCol="0">
            <a:normAutofit/>
          </a:bodyPr>
          <a:lstStyle/>
          <a:p>
            <a:pPr marL="0" indent="0" algn="ctr">
              <a:buNone/>
            </a:pPr>
            <a:r>
              <a:rPr lang="en-US" sz="3200" dirty="0">
                <a:latin typeface="Arial" panose="020B0604020202020204" pitchFamily="34" charset="0"/>
                <a:cs typeface="Arial" panose="020B0604020202020204" pitchFamily="34" charset="0"/>
              </a:rPr>
              <a:t>Mångfaldsarbete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och inkluderade förhållningssätt som genomsyras och aktivt efterlevs från toppen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till botten. </a:t>
            </a:r>
            <a:endParaRPr lang="en-US" sz="3200" dirty="0">
              <a:latin typeface="Arial" panose="020B0604020202020204" pitchFamily="34" charset="0"/>
              <a:ea typeface="Calibri" panose="020F0502020204030204"/>
              <a:cs typeface="Arial" panose="020B0604020202020204" pitchFamily="34" charset="0"/>
            </a:endParaRPr>
          </a:p>
          <a:p>
            <a:endParaRPr lang="sv-SE" sz="2200" dirty="0"/>
          </a:p>
        </p:txBody>
      </p:sp>
      <p:pic>
        <p:nvPicPr>
          <p:cNvPr id="8" name="Picture 7" descr="Cathedral tak i gul solljus-symbol">
            <a:extLst>
              <a:ext uri="{FF2B5EF4-FFF2-40B4-BE49-F238E27FC236}">
                <a16:creationId xmlns:a16="http://schemas.microsoft.com/office/drawing/2014/main" id="{6F9CF2B3-5414-6E35-86AB-61947CCFBD3C}"/>
              </a:ext>
            </a:extLst>
          </p:cNvPr>
          <p:cNvPicPr>
            <a:picLocks noChangeAspect="1"/>
          </p:cNvPicPr>
          <p:nvPr/>
        </p:nvPicPr>
        <p:blipFill rotWithShape="1">
          <a:blip r:embed="rId3"/>
          <a:srcRect l="11261" r="1351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5770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1700" y="474181"/>
            <a:ext cx="5154168" cy="1611957"/>
          </a:xfrm>
        </p:spPr>
        <p:txBody>
          <a:bodyPr>
            <a:normAutofit/>
          </a:bodyPr>
          <a:lstStyle/>
          <a:p>
            <a:r>
              <a:rPr lang="sv-SE" dirty="0">
                <a:latin typeface="Arial" panose="020B0604020202020204" pitchFamily="34" charset="0"/>
                <a:cs typeface="Arial" panose="020B0604020202020204" pitchFamily="34" charset="0"/>
              </a:rPr>
              <a:t>Inkluderande arbetsplats</a:t>
            </a:r>
          </a:p>
        </p:txBody>
      </p:sp>
      <p:pic>
        <p:nvPicPr>
          <p:cNvPr id="5" name="Picture 4">
            <a:extLst>
              <a:ext uri="{FF2B5EF4-FFF2-40B4-BE49-F238E27FC236}">
                <a16:creationId xmlns:a16="http://schemas.microsoft.com/office/drawing/2014/main" id="{A5F473BE-30D0-8032-7605-B479B2A555AA}"/>
              </a:ext>
            </a:extLst>
          </p:cNvPr>
          <p:cNvPicPr>
            <a:picLocks noChangeAspect="1"/>
          </p:cNvPicPr>
          <p:nvPr/>
        </p:nvPicPr>
        <p:blipFill rotWithShape="1">
          <a:blip r:embed="rId3"/>
          <a:srcRect l="17090" r="29424" b="-1"/>
          <a:stretch/>
        </p:blipFill>
        <p:spPr>
          <a:xfrm>
            <a:off x="20" y="10"/>
            <a:ext cx="5495089" cy="6857990"/>
          </a:xfrm>
          <a:prstGeom prst="rect">
            <a:avLst/>
          </a:prstGeom>
        </p:spPr>
      </p:pic>
      <p:sp>
        <p:nvSpPr>
          <p:cNvPr id="14"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8A40368B-B602-4987-1FC0-3AC8A87F0117}"/>
              </a:ext>
            </a:extLst>
          </p:cNvPr>
          <p:cNvGraphicFramePr>
            <a:graphicFrameLocks noGrp="1"/>
          </p:cNvGraphicFramePr>
          <p:nvPr>
            <p:ph idx="1"/>
            <p:extLst>
              <p:ext uri="{D42A27DB-BD31-4B8C-83A1-F6EECF244321}">
                <p14:modId xmlns:p14="http://schemas.microsoft.com/office/powerpoint/2010/main" val="281093822"/>
              </p:ext>
            </p:extLst>
          </p:nvPr>
        </p:nvGraphicFramePr>
        <p:xfrm>
          <a:off x="6053328" y="2086137"/>
          <a:ext cx="5794683" cy="4297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1440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8BA44C3-7039-4FB3-BF47-4D7F1DFA8CEA}"/>
              </a:ext>
            </a:extLst>
          </p:cNvPr>
          <p:cNvSpPr>
            <a:spLocks noGrp="1"/>
          </p:cNvSpPr>
          <p:nvPr>
            <p:ph type="title"/>
          </p:nvPr>
        </p:nvSpPr>
        <p:spPr>
          <a:xfrm>
            <a:off x="365761" y="433999"/>
            <a:ext cx="7027816" cy="1325563"/>
          </a:xfrm>
        </p:spPr>
        <p:txBody>
          <a:bodyPr>
            <a:normAutofit/>
          </a:bodyPr>
          <a:lstStyle/>
          <a:p>
            <a:r>
              <a:rPr lang="sv-SE" sz="4800" dirty="0">
                <a:latin typeface="Arial" panose="020B0604020202020204" pitchFamily="34" charset="0"/>
                <a:cs typeface="Arial" panose="020B0604020202020204" pitchFamily="34" charset="0"/>
              </a:rPr>
              <a:t>Tips inkluderande språk</a:t>
            </a:r>
          </a:p>
        </p:txBody>
      </p:sp>
      <p:sp>
        <p:nvSpPr>
          <p:cNvPr id="3" name="Content Placeholder 2">
            <a:extLst>
              <a:ext uri="{FF2B5EF4-FFF2-40B4-BE49-F238E27FC236}">
                <a16:creationId xmlns:a16="http://schemas.microsoft.com/office/drawing/2014/main" id="{50A93CC9-C211-4B1D-B161-7C5891400049}"/>
              </a:ext>
            </a:extLst>
          </p:cNvPr>
          <p:cNvSpPr>
            <a:spLocks noGrp="1"/>
          </p:cNvSpPr>
          <p:nvPr>
            <p:ph idx="1"/>
          </p:nvPr>
        </p:nvSpPr>
        <p:spPr>
          <a:xfrm>
            <a:off x="561911" y="1759562"/>
            <a:ext cx="5393361" cy="4717226"/>
          </a:xfrm>
        </p:spPr>
        <p:txBody>
          <a:bodyPr>
            <a:normAutofit/>
          </a:bodyPr>
          <a:lstStyle/>
          <a:p>
            <a:pPr marL="0" indent="0">
              <a:lnSpc>
                <a:spcPct val="100000"/>
              </a:lnSpc>
              <a:buNone/>
            </a:pPr>
            <a:r>
              <a:rPr lang="sv-SE" sz="1600" b="1" dirty="0">
                <a:latin typeface="Arial" panose="020B0604020202020204" pitchFamily="34" charset="0"/>
                <a:cs typeface="Arial" panose="020B0604020202020204" pitchFamily="34" charset="0"/>
              </a:rPr>
              <a:t>Använd neutralt språk för kön och sexuell läggning</a:t>
            </a:r>
            <a:r>
              <a:rPr lang="sv-SE" sz="1600" dirty="0">
                <a:latin typeface="Arial" panose="020B0604020202020204" pitchFamily="34" charset="0"/>
                <a:cs typeface="Arial" panose="020B0604020202020204" pitchFamily="34" charset="0"/>
              </a:rPr>
              <a:t>:</a:t>
            </a:r>
          </a:p>
          <a:p>
            <a:pPr lvl="1">
              <a:lnSpc>
                <a:spcPct val="100000"/>
              </a:lnSpc>
            </a:pPr>
            <a:r>
              <a:rPr lang="sv-SE" sz="1600" dirty="0">
                <a:latin typeface="Arial" panose="020B0604020202020204" pitchFamily="34" charset="0"/>
                <a:cs typeface="Arial" panose="020B0604020202020204" pitchFamily="34" charset="0"/>
              </a:rPr>
              <a:t>”Kom igen gänget” – istället för ”kom igen killar”</a:t>
            </a:r>
          </a:p>
          <a:p>
            <a:pPr lvl="1">
              <a:lnSpc>
                <a:spcPct val="100000"/>
              </a:lnSpc>
            </a:pPr>
            <a:r>
              <a:rPr lang="sv-SE" sz="1600" dirty="0">
                <a:latin typeface="Arial" panose="020B0604020202020204" pitchFamily="34" charset="0"/>
                <a:cs typeface="Arial" panose="020B0604020202020204" pitchFamily="34" charset="0"/>
              </a:rPr>
              <a:t>Partner istället för pojkvän eller fru</a:t>
            </a:r>
          </a:p>
          <a:p>
            <a:pPr lvl="1">
              <a:lnSpc>
                <a:spcPct val="100000"/>
              </a:lnSpc>
            </a:pPr>
            <a:r>
              <a:rPr lang="sv-SE" sz="1600" dirty="0">
                <a:latin typeface="Arial" panose="020B0604020202020204" pitchFamily="34" charset="0"/>
                <a:cs typeface="Arial" panose="020B0604020202020204" pitchFamily="34" charset="0"/>
              </a:rPr>
              <a:t>Kära kollegor/ärade publik istället för Mina damer och herrar</a:t>
            </a:r>
          </a:p>
          <a:p>
            <a:pPr lvl="1">
              <a:lnSpc>
                <a:spcPct val="100000"/>
              </a:lnSpc>
            </a:pPr>
            <a:r>
              <a:rPr lang="sv-SE" sz="1600" dirty="0">
                <a:latin typeface="Arial" panose="020B0604020202020204" pitchFamily="34" charset="0"/>
                <a:cs typeface="Arial" panose="020B0604020202020204" pitchFamily="34" charset="0"/>
              </a:rPr>
              <a:t>Föräldraledighet istället för mamma- eller pappaledighet</a:t>
            </a:r>
          </a:p>
          <a:p>
            <a:pPr marL="457200" lvl="1" indent="0">
              <a:lnSpc>
                <a:spcPct val="100000"/>
              </a:lnSpc>
              <a:buNone/>
            </a:pPr>
            <a:endParaRPr lang="sv-SE" sz="1600" dirty="0">
              <a:latin typeface="Arial" panose="020B0604020202020204" pitchFamily="34" charset="0"/>
              <a:cs typeface="Arial" panose="020B0604020202020204" pitchFamily="34" charset="0"/>
            </a:endParaRPr>
          </a:p>
          <a:p>
            <a:pPr marL="457200" lvl="1" indent="0">
              <a:lnSpc>
                <a:spcPct val="100000"/>
              </a:lnSpc>
              <a:buNone/>
            </a:pPr>
            <a:r>
              <a:rPr lang="sv-SE" sz="1600" dirty="0">
                <a:latin typeface="Arial" panose="020B0604020202020204" pitchFamily="34" charset="0"/>
                <a:cs typeface="Arial" panose="020B0604020202020204" pitchFamily="34" charset="0"/>
              </a:rPr>
              <a:t>Lyssna på andras erfarenheter </a:t>
            </a:r>
            <a:r>
              <a:rPr lang="sv-SE" sz="1600">
                <a:latin typeface="Arial" panose="020B0604020202020204" pitchFamily="34" charset="0"/>
                <a:cs typeface="Arial" panose="020B0604020202020204" pitchFamily="34" charset="0"/>
              </a:rPr>
              <a:t>av vilka </a:t>
            </a:r>
            <a:r>
              <a:rPr lang="sv-SE" sz="1600" dirty="0">
                <a:latin typeface="Arial" panose="020B0604020202020204" pitchFamily="34" charset="0"/>
                <a:cs typeface="Arial" panose="020B0604020202020204" pitchFamily="34" charset="0"/>
              </a:rPr>
              <a:t>ord eller uttryckssätt som uppfattas vara skadliga.</a:t>
            </a:r>
          </a:p>
          <a:p>
            <a:pPr lvl="1">
              <a:lnSpc>
                <a:spcPct val="100000"/>
              </a:lnSpc>
            </a:pPr>
            <a:endParaRPr lang="sv-SE" sz="1600" dirty="0">
              <a:latin typeface="Arial" panose="020B0604020202020204" pitchFamily="34" charset="0"/>
              <a:cs typeface="Arial" panose="020B0604020202020204" pitchFamily="34" charset="0"/>
            </a:endParaRPr>
          </a:p>
          <a:p>
            <a:pPr marL="457200" lvl="1" indent="0">
              <a:lnSpc>
                <a:spcPct val="100000"/>
              </a:lnSpc>
              <a:buNone/>
            </a:pPr>
            <a:r>
              <a:rPr lang="sv-SE" sz="1600" dirty="0">
                <a:latin typeface="Arial" panose="020B0604020202020204" pitchFamily="34" charset="0"/>
                <a:cs typeface="Arial" panose="020B0604020202020204" pitchFamily="34" charset="0"/>
              </a:rPr>
              <a:t>Hävda aldrig att du är neutral och att du ser individen framför kön/identitet – kan upplevas som förminskande av andra upplevelser av diskriminering.</a:t>
            </a:r>
          </a:p>
        </p:txBody>
      </p:sp>
      <p:pic>
        <p:nvPicPr>
          <p:cNvPr id="9" name="Picture 8" descr="Rectangular speech bubble with white hearts">
            <a:extLst>
              <a:ext uri="{FF2B5EF4-FFF2-40B4-BE49-F238E27FC236}">
                <a16:creationId xmlns:a16="http://schemas.microsoft.com/office/drawing/2014/main" id="{7B3F46C3-E3A3-47C9-8689-B35C785497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036" r="19965"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21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7D01B42-F8BE-C6D2-52E7-BEF6540896E1}"/>
              </a:ext>
            </a:extLst>
          </p:cNvPr>
          <p:cNvSpPr>
            <a:spLocks noGrp="1"/>
          </p:cNvSpPr>
          <p:nvPr>
            <p:ph type="title"/>
          </p:nvPr>
        </p:nvSpPr>
        <p:spPr>
          <a:xfrm>
            <a:off x="668700" y="587829"/>
            <a:ext cx="3796306" cy="2690949"/>
          </a:xfrm>
        </p:spPr>
        <p:txBody>
          <a:bodyPr anchor="t">
            <a:normAutofit/>
          </a:bodyPr>
          <a:lstStyle/>
          <a:p>
            <a:pPr algn="r"/>
            <a:r>
              <a:rPr lang="sv-SE" sz="4800" dirty="0">
                <a:latin typeface="Arial" panose="020B0604020202020204" pitchFamily="34" charset="0"/>
                <a:cs typeface="Arial" panose="020B0604020202020204" pitchFamily="34" charset="0"/>
              </a:rPr>
              <a:t>Att använda hen som pronomen</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CD211586-3947-F289-7F7E-3D54F3DC7FAF}"/>
              </a:ext>
            </a:extLst>
          </p:cNvPr>
          <p:cNvSpPr>
            <a:spLocks noGrp="1"/>
          </p:cNvSpPr>
          <p:nvPr>
            <p:ph idx="1"/>
          </p:nvPr>
        </p:nvSpPr>
        <p:spPr>
          <a:xfrm>
            <a:off x="5615162" y="587829"/>
            <a:ext cx="5542387" cy="5486400"/>
          </a:xfrm>
        </p:spPr>
        <p:txBody>
          <a:bodyPr vert="horz" lIns="91440" tIns="45720" rIns="91440" bIns="45720" rtlCol="0" anchor="t">
            <a:normAutofit/>
          </a:bodyPr>
          <a:lstStyle/>
          <a:p>
            <a:pPr marL="0">
              <a:buNone/>
            </a:pPr>
            <a:r>
              <a:rPr lang="sv-SE" sz="2200" dirty="0">
                <a:latin typeface="Arial" panose="020B0604020202020204" pitchFamily="34" charset="0"/>
                <a:ea typeface="+mn-lt"/>
                <a:cs typeface="Arial" panose="020B0604020202020204" pitchFamily="34" charset="0"/>
              </a:rPr>
              <a:t>"Benämn det explicit, prata med gruppen innan jag kommer”. Så här: 'Nu kommer vår nya kollega, den är bra på det här och det här och vi har valt att rekrytera den för det här och det här. Och när den kommer så kommer den göra det och det datumet... </a:t>
            </a:r>
          </a:p>
          <a:p>
            <a:pPr marL="0">
              <a:buNone/>
            </a:pPr>
            <a:r>
              <a:rPr lang="sv-SE" sz="2200" dirty="0">
                <a:latin typeface="Arial" panose="020B0604020202020204" pitchFamily="34" charset="0"/>
                <a:ea typeface="+mn-lt"/>
                <a:cs typeface="Arial" panose="020B0604020202020204" pitchFamily="34" charset="0"/>
              </a:rPr>
              <a:t>Viktigt att veta om den här personen, det är att det är hen som är pronomen och det är allas ansvar att se till det och att ni gärna får hjälpa till att rätta varandra. </a:t>
            </a:r>
          </a:p>
          <a:p>
            <a:pPr marL="0">
              <a:buNone/>
            </a:pPr>
            <a:r>
              <a:rPr lang="sv-SE" sz="2200" dirty="0">
                <a:latin typeface="Arial" panose="020B0604020202020204" pitchFamily="34" charset="0"/>
                <a:ea typeface="+mn-lt"/>
                <a:cs typeface="Arial" panose="020B0604020202020204" pitchFamily="34" charset="0"/>
              </a:rPr>
              <a:t>Vi kommer börja prata om den här personen redan nu, långt innan den börjar, passa på att träna nu', så" </a:t>
            </a:r>
          </a:p>
          <a:p>
            <a:pPr marL="0">
              <a:buNone/>
            </a:pPr>
            <a:r>
              <a:rPr lang="sv-SE" sz="1800" i="1" dirty="0">
                <a:latin typeface="Arial" panose="020B0604020202020204" pitchFamily="34" charset="0"/>
                <a:ea typeface="+mn-lt"/>
                <a:cs typeface="Arial" panose="020B0604020202020204" pitchFamily="34" charset="0"/>
              </a:rPr>
              <a:t>(ickebinär, intervjusvar)</a:t>
            </a:r>
          </a:p>
          <a:p>
            <a:pPr marL="0" indent="0">
              <a:buNone/>
            </a:pPr>
            <a:endParaRPr lang="sv-SE" sz="2200" dirty="0">
              <a:cs typeface="Calibri" panose="020F0502020204030204"/>
            </a:endParaRPr>
          </a:p>
        </p:txBody>
      </p:sp>
    </p:spTree>
    <p:extLst>
      <p:ext uri="{BB962C8B-B14F-4D97-AF65-F5344CB8AC3E}">
        <p14:creationId xmlns:p14="http://schemas.microsoft.com/office/powerpoint/2010/main" val="23716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507E6E-BCD9-8AE6-FF0F-AEDE958F1619}"/>
              </a:ext>
            </a:extLst>
          </p:cNvPr>
          <p:cNvSpPr>
            <a:spLocks noGrp="1"/>
          </p:cNvSpPr>
          <p:nvPr>
            <p:ph type="title"/>
          </p:nvPr>
        </p:nvSpPr>
        <p:spPr>
          <a:xfrm>
            <a:off x="0" y="202004"/>
            <a:ext cx="12295762" cy="1608328"/>
          </a:xfrm>
        </p:spPr>
        <p:txBody>
          <a:bodyPr vert="horz" lIns="91440" tIns="45720" rIns="91440" bIns="45720" rtlCol="0" anchor="ctr">
            <a:normAutofit/>
          </a:bodyPr>
          <a:lstStyle/>
          <a:p>
            <a:pPr algn="ctr"/>
            <a:r>
              <a:rPr lang="en-US" sz="2800" dirty="0">
                <a:latin typeface="Arial" panose="020B0604020202020204" pitchFamily="34" charset="0"/>
                <a:cs typeface="Arial" panose="020B0604020202020204" pitchFamily="34" charset="0"/>
              </a:rPr>
              <a:t>Upplevelser av diskriminering, trakasserier och mikroaggressioner</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Resultat från studie med transpersoner</a:t>
            </a:r>
          </a:p>
        </p:txBody>
      </p:sp>
      <p:sp>
        <p:nvSpPr>
          <p:cNvPr id="6" name="textruta 5">
            <a:extLst>
              <a:ext uri="{FF2B5EF4-FFF2-40B4-BE49-F238E27FC236}">
                <a16:creationId xmlns:a16="http://schemas.microsoft.com/office/drawing/2014/main" id="{6A832659-81CD-D8A1-1627-B1D5AA8CE781}"/>
              </a:ext>
            </a:extLst>
          </p:cNvPr>
          <p:cNvSpPr txBox="1"/>
          <p:nvPr/>
        </p:nvSpPr>
        <p:spPr>
          <a:xfrm>
            <a:off x="9500215" y="1260053"/>
            <a:ext cx="6675627" cy="160508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1400" i="1" dirty="0">
                <a:latin typeface="Arial" panose="020B0604020202020204" pitchFamily="34" charset="0"/>
                <a:cs typeface="Arial" panose="020B0604020202020204" pitchFamily="34" charset="0"/>
              </a:rPr>
              <a:t>Bilder </a:t>
            </a:r>
            <a:r>
              <a:rPr lang="en-US" sz="1400" i="1" dirty="0" err="1">
                <a:latin typeface="Arial" panose="020B0604020202020204" pitchFamily="34" charset="0"/>
                <a:cs typeface="Arial" panose="020B0604020202020204" pitchFamily="34" charset="0"/>
              </a:rPr>
              <a:t>lånade</a:t>
            </a:r>
            <a:r>
              <a:rPr lang="en-US" sz="1400" i="1" dirty="0">
                <a:latin typeface="Arial" panose="020B0604020202020204" pitchFamily="34" charset="0"/>
                <a:cs typeface="Arial" panose="020B0604020202020204" pitchFamily="34" charset="0"/>
              </a:rPr>
              <a:t> av Carin Hellström. </a:t>
            </a:r>
          </a:p>
        </p:txBody>
      </p:sp>
      <p:sp>
        <p:nvSpPr>
          <p:cNvPr id="11" name="Rectangle 1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4">
            <a:extLst>
              <a:ext uri="{FF2B5EF4-FFF2-40B4-BE49-F238E27FC236}">
                <a16:creationId xmlns:a16="http://schemas.microsoft.com/office/drawing/2014/main" id="{C4E52DA7-86C8-DC3E-3894-DA44126A7798}"/>
              </a:ext>
            </a:extLst>
          </p:cNvPr>
          <p:cNvPicPr>
            <a:picLocks noGrp="1" noChangeAspect="1"/>
          </p:cNvPicPr>
          <p:nvPr>
            <p:ph idx="1"/>
          </p:nvPr>
        </p:nvPicPr>
        <p:blipFill>
          <a:blip r:embed="rId3"/>
          <a:stretch>
            <a:fillRect/>
          </a:stretch>
        </p:blipFill>
        <p:spPr>
          <a:xfrm>
            <a:off x="1429966" y="2887450"/>
            <a:ext cx="2950464" cy="2964382"/>
          </a:xfrm>
          <a:prstGeom prst="rect">
            <a:avLst/>
          </a:prstGeom>
        </p:spPr>
      </p:pic>
      <p:sp>
        <p:nvSpPr>
          <p:cNvPr id="15"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5">
            <a:extLst>
              <a:ext uri="{FF2B5EF4-FFF2-40B4-BE49-F238E27FC236}">
                <a16:creationId xmlns:a16="http://schemas.microsoft.com/office/drawing/2014/main" id="{94E74103-3F9A-4E3B-26C6-AFC2E98AFFAF}"/>
              </a:ext>
            </a:extLst>
          </p:cNvPr>
          <p:cNvPicPr>
            <a:picLocks noChangeAspect="1"/>
          </p:cNvPicPr>
          <p:nvPr/>
        </p:nvPicPr>
        <p:blipFill>
          <a:blip r:embed="rId4"/>
          <a:stretch>
            <a:fillRect/>
          </a:stretch>
        </p:blipFill>
        <p:spPr>
          <a:xfrm>
            <a:off x="6838734" y="2865136"/>
            <a:ext cx="4683730" cy="2974167"/>
          </a:xfrm>
          <a:prstGeom prst="rect">
            <a:avLst/>
          </a:prstGeom>
        </p:spPr>
      </p:pic>
      <p:cxnSp>
        <p:nvCxnSpPr>
          <p:cNvPr id="7" name="Rak koppling 6">
            <a:extLst>
              <a:ext uri="{FF2B5EF4-FFF2-40B4-BE49-F238E27FC236}">
                <a16:creationId xmlns:a16="http://schemas.microsoft.com/office/drawing/2014/main" id="{28ED9711-F498-8252-3055-D9C0BC8A6DB2}"/>
              </a:ext>
            </a:extLst>
          </p:cNvPr>
          <p:cNvCxnSpPr>
            <a:cxnSpLocks/>
          </p:cNvCxnSpPr>
          <p:nvPr/>
        </p:nvCxnSpPr>
        <p:spPr>
          <a:xfrm>
            <a:off x="972766" y="1018697"/>
            <a:ext cx="103210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17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506E500-96A1-FD75-BBAE-583CAB62CF86}"/>
              </a:ext>
            </a:extLst>
          </p:cNvPr>
          <p:cNvSpPr>
            <a:spLocks noGrp="1"/>
          </p:cNvSpPr>
          <p:nvPr>
            <p:ph type="title"/>
          </p:nvPr>
        </p:nvSpPr>
        <p:spPr>
          <a:xfrm>
            <a:off x="159613" y="1245537"/>
            <a:ext cx="3639040" cy="4461163"/>
          </a:xfrm>
        </p:spPr>
        <p:txBody>
          <a:bodyPr>
            <a:normAutofit/>
          </a:bodyPr>
          <a:lstStyle/>
          <a:p>
            <a:br>
              <a:rPr lang="sv-SE" sz="3100" dirty="0">
                <a:solidFill>
                  <a:srgbClr val="FFFFFF"/>
                </a:solidFill>
                <a:ea typeface="+mj-lt"/>
                <a:cs typeface="+mj-lt"/>
              </a:rPr>
            </a:br>
            <a:r>
              <a:rPr lang="sv-SE" sz="4000" dirty="0">
                <a:solidFill>
                  <a:srgbClr val="FFFFFF"/>
                </a:solidFill>
                <a:latin typeface="Arial" panose="020B0604020202020204" pitchFamily="34" charset="0"/>
                <a:ea typeface="+mj-lt"/>
                <a:cs typeface="Arial" panose="020B0604020202020204" pitchFamily="34" charset="0"/>
              </a:rPr>
              <a:t>Att (inte) vara öppen med sin transerfarenhet </a:t>
            </a:r>
            <a:br>
              <a:rPr lang="sv-SE" sz="3100" dirty="0">
                <a:solidFill>
                  <a:srgbClr val="FFFFFF"/>
                </a:solidFill>
                <a:latin typeface="Arial" panose="020B0604020202020204" pitchFamily="34" charset="0"/>
                <a:ea typeface="+mj-lt"/>
                <a:cs typeface="Arial" panose="020B0604020202020204" pitchFamily="34" charset="0"/>
              </a:rPr>
            </a:br>
            <a:r>
              <a:rPr lang="sv-SE" sz="2400" dirty="0">
                <a:solidFill>
                  <a:srgbClr val="FFFFFF"/>
                </a:solidFill>
                <a:latin typeface="Arial" panose="020B0604020202020204" pitchFamily="34" charset="0"/>
                <a:cs typeface="Arial" panose="020B0604020202020204" pitchFamily="34" charset="0"/>
              </a:rPr>
              <a:t>Resultat från studie </a:t>
            </a:r>
            <a:br>
              <a:rPr lang="sv-SE" sz="2400" dirty="0">
                <a:solidFill>
                  <a:srgbClr val="FFFFFF"/>
                </a:solidFill>
                <a:latin typeface="Arial" panose="020B0604020202020204" pitchFamily="34" charset="0"/>
                <a:cs typeface="Arial" panose="020B0604020202020204" pitchFamily="34" charset="0"/>
              </a:rPr>
            </a:br>
            <a:r>
              <a:rPr lang="sv-SE" sz="2400" dirty="0">
                <a:solidFill>
                  <a:srgbClr val="FFFFFF"/>
                </a:solidFill>
                <a:latin typeface="Arial" panose="020B0604020202020204" pitchFamily="34" charset="0"/>
                <a:cs typeface="Arial" panose="020B0604020202020204" pitchFamily="34" charset="0"/>
              </a:rPr>
              <a:t>med transpersoner</a:t>
            </a:r>
            <a:endParaRPr lang="sv-SE" sz="3100" dirty="0">
              <a:solidFill>
                <a:srgbClr val="FFFFFF"/>
              </a:solidFill>
              <a:latin typeface="Arial" panose="020B0604020202020204" pitchFamily="34" charset="0"/>
              <a:cs typeface="Arial" panose="020B0604020202020204" pitchFamily="34" charset="0"/>
            </a:endParaRPr>
          </a:p>
          <a:p>
            <a:endParaRPr lang="sv-SE" sz="3100" dirty="0">
              <a:solidFill>
                <a:srgbClr val="FFFFFF"/>
              </a:solidFill>
              <a:cs typeface="Calibri Light"/>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tshållare för innehåll 2">
            <a:extLst>
              <a:ext uri="{FF2B5EF4-FFF2-40B4-BE49-F238E27FC236}">
                <a16:creationId xmlns:a16="http://schemas.microsoft.com/office/drawing/2014/main" id="{6704CB94-867D-870B-094C-192DA9DA2CFF}"/>
              </a:ext>
            </a:extLst>
          </p:cNvPr>
          <p:cNvSpPr>
            <a:spLocks noGrp="1"/>
          </p:cNvSpPr>
          <p:nvPr>
            <p:ph idx="1"/>
          </p:nvPr>
        </p:nvSpPr>
        <p:spPr>
          <a:xfrm>
            <a:off x="4641599" y="121081"/>
            <a:ext cx="6906491" cy="5585619"/>
          </a:xfrm>
        </p:spPr>
        <p:txBody>
          <a:bodyPr vert="horz" lIns="91440" tIns="45720" rIns="91440" bIns="45720" rtlCol="0" anchor="ctr">
            <a:normAutofit/>
          </a:bodyPr>
          <a:lstStyle/>
          <a:p>
            <a:pPr marL="0" indent="0">
              <a:buNone/>
            </a:pPr>
            <a:r>
              <a:rPr lang="sv-SE" sz="3200" b="1" dirty="0">
                <a:latin typeface="Arial" panose="020B0604020202020204" pitchFamily="34" charset="0"/>
                <a:ea typeface="+mn-lt"/>
                <a:cs typeface="Arial" panose="020B0604020202020204" pitchFamily="34" charset="0"/>
              </a:rPr>
              <a:t>51% </a:t>
            </a:r>
            <a:r>
              <a:rPr lang="sv-SE" dirty="0">
                <a:latin typeface="Arial" panose="020B0604020202020204" pitchFamily="34" charset="0"/>
                <a:ea typeface="+mn-lt"/>
                <a:cs typeface="Arial" panose="020B0604020202020204" pitchFamily="34" charset="0"/>
              </a:rPr>
              <a:t>var öppna på sin nuvarande arbetsplats.</a:t>
            </a:r>
          </a:p>
          <a:p>
            <a:pPr marL="0" indent="0">
              <a:buNone/>
            </a:pPr>
            <a:br>
              <a:rPr lang="sv-SE" dirty="0">
                <a:latin typeface="Arial" panose="020B0604020202020204" pitchFamily="34" charset="0"/>
                <a:ea typeface="+mn-lt"/>
                <a:cs typeface="Arial" panose="020B0604020202020204" pitchFamily="34" charset="0"/>
              </a:rPr>
            </a:br>
            <a:r>
              <a:rPr lang="sv-SE" sz="3200" b="1" dirty="0">
                <a:latin typeface="Arial" panose="020B0604020202020204" pitchFamily="34" charset="0"/>
                <a:ea typeface="+mn-lt"/>
                <a:cs typeface="Arial" panose="020B0604020202020204" pitchFamily="34" charset="0"/>
              </a:rPr>
              <a:t>20% </a:t>
            </a:r>
            <a:r>
              <a:rPr lang="sv-SE" dirty="0">
                <a:latin typeface="Arial" panose="020B0604020202020204" pitchFamily="34" charset="0"/>
                <a:ea typeface="+mn-lt"/>
                <a:cs typeface="Arial" panose="020B0604020202020204" pitchFamily="34" charset="0"/>
              </a:rPr>
              <a:t>var inte öppna på sin nuvarande arbetsplats. </a:t>
            </a:r>
          </a:p>
          <a:p>
            <a:pPr marL="0" indent="0">
              <a:buNone/>
            </a:pPr>
            <a:br>
              <a:rPr lang="sv-SE" dirty="0">
                <a:latin typeface="Arial" panose="020B0604020202020204" pitchFamily="34" charset="0"/>
                <a:ea typeface="+mn-lt"/>
                <a:cs typeface="Arial" panose="020B0604020202020204" pitchFamily="34" charset="0"/>
              </a:rPr>
            </a:br>
            <a:r>
              <a:rPr lang="sv-SE" sz="3200" b="1" dirty="0">
                <a:latin typeface="Arial" panose="020B0604020202020204" pitchFamily="34" charset="0"/>
                <a:ea typeface="+mn-lt"/>
                <a:cs typeface="Arial" panose="020B0604020202020204" pitchFamily="34" charset="0"/>
              </a:rPr>
              <a:t>29% </a:t>
            </a:r>
            <a:r>
              <a:rPr lang="sv-SE" dirty="0">
                <a:latin typeface="Arial" panose="020B0604020202020204" pitchFamily="34" charset="0"/>
                <a:ea typeface="+mn-lt"/>
                <a:cs typeface="Arial" panose="020B0604020202020204" pitchFamily="34" charset="0"/>
              </a:rPr>
              <a:t>var öppna till viss del, det vill säga för vissa kollegor på arbetsplatsen.</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82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ubrik 1">
            <a:extLst>
              <a:ext uri="{FF2B5EF4-FFF2-40B4-BE49-F238E27FC236}">
                <a16:creationId xmlns:a16="http://schemas.microsoft.com/office/drawing/2014/main" id="{35579B87-0B5D-9A47-9AED-62DB76FB242F}"/>
              </a:ext>
            </a:extLst>
          </p:cNvPr>
          <p:cNvSpPr>
            <a:spLocks noGrp="1"/>
          </p:cNvSpPr>
          <p:nvPr>
            <p:ph type="title"/>
          </p:nvPr>
        </p:nvSpPr>
        <p:spPr>
          <a:xfrm>
            <a:off x="409550" y="104684"/>
            <a:ext cx="5393361" cy="2074605"/>
          </a:xfrm>
        </p:spPr>
        <p:txBody>
          <a:bodyPr>
            <a:normAutofit/>
          </a:bodyPr>
          <a:lstStyle/>
          <a:p>
            <a:r>
              <a:rPr lang="sv-SE" sz="5400" dirty="0">
                <a:latin typeface="Arial" panose="020B0604020202020204" pitchFamily="34" charset="0"/>
                <a:cs typeface="Arial" panose="020B0604020202020204" pitchFamily="34" charset="0"/>
              </a:rPr>
              <a:t>Heteronormativt klimat</a:t>
            </a:r>
          </a:p>
        </p:txBody>
      </p:sp>
      <p:sp>
        <p:nvSpPr>
          <p:cNvPr id="3" name="Platshållare för innehåll 2">
            <a:extLst>
              <a:ext uri="{FF2B5EF4-FFF2-40B4-BE49-F238E27FC236}">
                <a16:creationId xmlns:a16="http://schemas.microsoft.com/office/drawing/2014/main" id="{A32BF987-1781-4FD9-39DE-D22963E8A4BD}"/>
              </a:ext>
            </a:extLst>
          </p:cNvPr>
          <p:cNvSpPr>
            <a:spLocks noGrp="1"/>
          </p:cNvSpPr>
          <p:nvPr>
            <p:ph idx="1"/>
          </p:nvPr>
        </p:nvSpPr>
        <p:spPr>
          <a:xfrm>
            <a:off x="457918" y="2176900"/>
            <a:ext cx="5393361" cy="4351338"/>
          </a:xfrm>
        </p:spPr>
        <p:txBody>
          <a:bodyPr vert="horz" lIns="91440" tIns="45720" rIns="91440" bIns="45720" rtlCol="0">
            <a:normAutofit/>
          </a:bodyPr>
          <a:lstStyle/>
          <a:p>
            <a:pPr marL="342900" indent="-342900"/>
            <a:r>
              <a:rPr lang="sv-SE" sz="2600" dirty="0">
                <a:latin typeface="Arial" panose="020B0604020202020204" pitchFamily="34" charset="0"/>
                <a:cs typeface="Arial" panose="020B0604020202020204" pitchFamily="34" charset="0"/>
              </a:rPr>
              <a:t>Mindre öppenhet i ett heteronormativt klimat. </a:t>
            </a:r>
          </a:p>
          <a:p>
            <a:pPr marL="342900" indent="-342900"/>
            <a:r>
              <a:rPr lang="sv-SE" sz="2600" dirty="0">
                <a:latin typeface="Arial" panose="020B0604020202020204" pitchFamily="34" charset="0"/>
                <a:cs typeface="Arial" panose="020B0604020202020204" pitchFamily="34" charset="0"/>
              </a:rPr>
              <a:t>Att "komma ut" är/blir en upprepad handling och en påfrestning i ett heteronormativt klimat. </a:t>
            </a:r>
          </a:p>
          <a:p>
            <a:pPr marL="342900" indent="-342900"/>
            <a:r>
              <a:rPr lang="sv-SE" sz="2600" dirty="0">
                <a:latin typeface="Arial" panose="020B0604020202020204" pitchFamily="34" charset="0"/>
                <a:cs typeface="Arial" panose="020B0604020202020204" pitchFamily="34" charset="0"/>
              </a:rPr>
              <a:t>Ett heteronormativt klimat kan osynliggöra familjeförhållanden eller livsstilar som inte ingår i normen. </a:t>
            </a:r>
          </a:p>
        </p:txBody>
      </p:sp>
      <p:pic>
        <p:nvPicPr>
          <p:cNvPr id="27" name="Picture 17" descr="Blå färgad bok">
            <a:extLst>
              <a:ext uri="{FF2B5EF4-FFF2-40B4-BE49-F238E27FC236}">
                <a16:creationId xmlns:a16="http://schemas.microsoft.com/office/drawing/2014/main" id="{E5916DD5-2309-3E3B-6A4F-9F2DF1536B14}"/>
              </a:ext>
            </a:extLst>
          </p:cNvPr>
          <p:cNvPicPr>
            <a:picLocks noChangeAspect="1"/>
          </p:cNvPicPr>
          <p:nvPr/>
        </p:nvPicPr>
        <p:blipFill rotWithShape="1">
          <a:blip r:embed="rId3"/>
          <a:srcRect r="33001" b="1"/>
          <a:stretch/>
        </p:blipFill>
        <p:spPr>
          <a:xfrm>
            <a:off x="6163257" y="47540"/>
            <a:ext cx="6480698" cy="648069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27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8023D48-1944-DDC4-944A-B8E93EFFCDBE}"/>
              </a:ext>
            </a:extLst>
          </p:cNvPr>
          <p:cNvSpPr>
            <a:spLocks noGrp="1"/>
          </p:cNvSpPr>
          <p:nvPr>
            <p:ph type="title"/>
          </p:nvPr>
        </p:nvSpPr>
        <p:spPr>
          <a:xfrm>
            <a:off x="641773" y="1188637"/>
            <a:ext cx="3689079" cy="4480726"/>
          </a:xfrm>
        </p:spPr>
        <p:txBody>
          <a:bodyPr>
            <a:normAutofit/>
          </a:bodyPr>
          <a:lstStyle/>
          <a:p>
            <a:pPr algn="r"/>
            <a:r>
              <a:rPr lang="sv-SE" sz="3600" dirty="0">
                <a:latin typeface="Arial" panose="020B0604020202020204" pitchFamily="34" charset="0"/>
                <a:cs typeface="Arial" panose="020B0604020202020204" pitchFamily="34" charset="0"/>
              </a:rPr>
              <a:t>Exempel arbetsmiljörisker - personer med transerfarenhet</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2F12FD68-E2CF-AD56-58A8-DB42EDB374FA}"/>
              </a:ext>
            </a:extLst>
          </p:cNvPr>
          <p:cNvSpPr>
            <a:spLocks noGrp="1"/>
          </p:cNvSpPr>
          <p:nvPr>
            <p:ph idx="1"/>
          </p:nvPr>
        </p:nvSpPr>
        <p:spPr>
          <a:xfrm>
            <a:off x="5159491" y="1064812"/>
            <a:ext cx="4795584" cy="4840688"/>
          </a:xfrm>
        </p:spPr>
        <p:txBody>
          <a:bodyPr vert="horz" lIns="91440" tIns="45720" rIns="91440" bIns="45720" rtlCol="0" anchor="ctr">
            <a:normAutofit/>
          </a:bodyPr>
          <a:lstStyle/>
          <a:p>
            <a:pPr marL="0" indent="0">
              <a:buNone/>
            </a:pPr>
            <a:r>
              <a:rPr lang="sv-SE" sz="1500" dirty="0">
                <a:latin typeface="Arial" panose="020B0604020202020204" pitchFamily="34" charset="0"/>
                <a:cs typeface="Arial" panose="020B0604020202020204" pitchFamily="34" charset="0"/>
              </a:rPr>
              <a:t>"</a:t>
            </a:r>
            <a:r>
              <a:rPr lang="sv-SE" sz="1500" dirty="0">
                <a:latin typeface="Arial" panose="020B0604020202020204" pitchFamily="34" charset="0"/>
                <a:ea typeface="+mn-lt"/>
                <a:cs typeface="Arial" panose="020B0604020202020204" pitchFamily="34" charset="0"/>
              </a:rPr>
              <a:t>Jag vill helst inte att någon ska veta eftersom jag är oroad för att bli sämre bemött, inte bli tagen seriöst och att andra ska ta avstånd från mig" </a:t>
            </a:r>
            <a:br>
              <a:rPr lang="sv-SE" sz="1500" dirty="0">
                <a:latin typeface="Arial" panose="020B0604020202020204" pitchFamily="34" charset="0"/>
                <a:ea typeface="+mn-lt"/>
                <a:cs typeface="Arial" panose="020B0604020202020204" pitchFamily="34" charset="0"/>
              </a:rPr>
            </a:br>
            <a:r>
              <a:rPr lang="sv-SE" sz="1500" i="1" dirty="0">
                <a:latin typeface="Arial" panose="020B0604020202020204" pitchFamily="34" charset="0"/>
                <a:ea typeface="+mn-lt"/>
                <a:cs typeface="Arial" panose="020B0604020202020204" pitchFamily="34" charset="0"/>
              </a:rPr>
              <a:t>(man, enkätsvar) </a:t>
            </a:r>
          </a:p>
          <a:p>
            <a:pPr marL="0" indent="0">
              <a:buNone/>
            </a:pPr>
            <a:r>
              <a:rPr lang="sv-SE" sz="1500" dirty="0">
                <a:latin typeface="Arial" panose="020B0604020202020204" pitchFamily="34" charset="0"/>
                <a:ea typeface="+mn-lt"/>
                <a:cs typeface="Arial" panose="020B0604020202020204" pitchFamily="34" charset="0"/>
              </a:rPr>
              <a:t>"Jag var ganska stressad i sociala situationer med kollegor. […] Det var också väldigt mycket ångest kring det, för då kunde man åka till ställen där man skulle typ bada, till exempel, och dela … man delade alltid rum med någon kollega och sånt där. Så det var väldigt stressigt, var det" </a:t>
            </a:r>
            <a:br>
              <a:rPr lang="sv-SE" sz="1500" dirty="0">
                <a:latin typeface="Arial" panose="020B0604020202020204" pitchFamily="34" charset="0"/>
                <a:ea typeface="+mn-lt"/>
                <a:cs typeface="Arial" panose="020B0604020202020204" pitchFamily="34" charset="0"/>
              </a:rPr>
            </a:br>
            <a:r>
              <a:rPr lang="sv-SE" sz="1500" i="1" dirty="0">
                <a:latin typeface="Arial" panose="020B0604020202020204" pitchFamily="34" charset="0"/>
                <a:ea typeface="+mn-lt"/>
                <a:cs typeface="Arial" panose="020B0604020202020204" pitchFamily="34" charset="0"/>
              </a:rPr>
              <a:t>(man, intervjusvar)</a:t>
            </a:r>
          </a:p>
          <a:p>
            <a:pPr marL="0">
              <a:buNone/>
            </a:pPr>
            <a:r>
              <a:rPr lang="sv-SE" sz="1500" dirty="0">
                <a:latin typeface="Arial" panose="020B0604020202020204" pitchFamily="34" charset="0"/>
                <a:ea typeface="+mn-lt"/>
                <a:cs typeface="Arial" panose="020B0604020202020204" pitchFamily="34" charset="0"/>
              </a:rPr>
              <a:t>"När jag inte är öppen med det så väljer jag ju att inte berätta om vissa saker. Inte att jag ljuger och hittar på, men det blir ändå någon slags distans man har då kanske till kollegor, om man inte är öppen på jobbet och sånt där" </a:t>
            </a:r>
            <a:br>
              <a:rPr lang="sv-SE" sz="1500" dirty="0">
                <a:latin typeface="Arial" panose="020B0604020202020204" pitchFamily="34" charset="0"/>
                <a:ea typeface="+mn-lt"/>
                <a:cs typeface="Arial" panose="020B0604020202020204" pitchFamily="34" charset="0"/>
              </a:rPr>
            </a:br>
            <a:r>
              <a:rPr lang="sv-SE" sz="1500" i="1" dirty="0">
                <a:latin typeface="Arial" panose="020B0604020202020204" pitchFamily="34" charset="0"/>
                <a:ea typeface="+mn-lt"/>
                <a:cs typeface="Arial" panose="020B0604020202020204" pitchFamily="34" charset="0"/>
              </a:rPr>
              <a:t>(man, intervjusvar)</a:t>
            </a:r>
          </a:p>
        </p:txBody>
      </p:sp>
      <p:pic>
        <p:nvPicPr>
          <p:cNvPr id="5" name="Bild 4" descr="Avslutande citattecken med hel fyllning">
            <a:extLst>
              <a:ext uri="{FF2B5EF4-FFF2-40B4-BE49-F238E27FC236}">
                <a16:creationId xmlns:a16="http://schemas.microsoft.com/office/drawing/2014/main" id="{240F0402-0704-866B-CD17-E2EA5B5990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64556" y="4652694"/>
            <a:ext cx="2033337" cy="2033337"/>
          </a:xfrm>
          <a:prstGeom prst="rect">
            <a:avLst/>
          </a:prstGeom>
        </p:spPr>
      </p:pic>
    </p:spTree>
    <p:extLst>
      <p:ext uri="{BB962C8B-B14F-4D97-AF65-F5344CB8AC3E}">
        <p14:creationId xmlns:p14="http://schemas.microsoft.com/office/powerpoint/2010/main" val="278600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7937841-8776-9428-83FF-ECCED6221AE1}"/>
              </a:ext>
            </a:extLst>
          </p:cNvPr>
          <p:cNvSpPr>
            <a:spLocks noGrp="1"/>
          </p:cNvSpPr>
          <p:nvPr>
            <p:ph type="title"/>
          </p:nvPr>
        </p:nvSpPr>
        <p:spPr>
          <a:xfrm>
            <a:off x="195941" y="418012"/>
            <a:ext cx="4172123" cy="5257800"/>
          </a:xfrm>
        </p:spPr>
        <p:txBody>
          <a:bodyPr>
            <a:normAutofit/>
          </a:bodyPr>
          <a:lstStyle/>
          <a:p>
            <a:pPr algn="r"/>
            <a:r>
              <a:rPr lang="sv-SE" sz="5100" dirty="0">
                <a:solidFill>
                  <a:schemeClr val="bg1"/>
                </a:solidFill>
                <a:latin typeface="Arial" panose="020B0604020202020204" pitchFamily="34" charset="0"/>
                <a:cs typeface="Arial" panose="020B0604020202020204" pitchFamily="34" charset="0"/>
              </a:rPr>
              <a:t>Stereotypa uppfattningar</a:t>
            </a:r>
          </a:p>
        </p:txBody>
      </p:sp>
      <p:sp>
        <p:nvSpPr>
          <p:cNvPr id="3" name="Platshållare för innehåll 2">
            <a:extLst>
              <a:ext uri="{FF2B5EF4-FFF2-40B4-BE49-F238E27FC236}">
                <a16:creationId xmlns:a16="http://schemas.microsoft.com/office/drawing/2014/main" id="{7BF369B5-78AA-83C5-207E-C0600A44311A}"/>
              </a:ext>
            </a:extLst>
          </p:cNvPr>
          <p:cNvSpPr>
            <a:spLocks noGrp="1"/>
          </p:cNvSpPr>
          <p:nvPr>
            <p:ph idx="1"/>
          </p:nvPr>
        </p:nvSpPr>
        <p:spPr>
          <a:xfrm>
            <a:off x="4709159" y="800100"/>
            <a:ext cx="6916783" cy="5257800"/>
          </a:xfrm>
        </p:spPr>
        <p:txBody>
          <a:bodyPr vert="horz" lIns="91440" tIns="45720" rIns="91440" bIns="45720" rtlCol="0" anchor="ctr">
            <a:normAutofit/>
          </a:bodyPr>
          <a:lstStyle/>
          <a:p>
            <a:pPr lvl="1"/>
            <a:r>
              <a:rPr lang="sv-SE" sz="2800" dirty="0">
                <a:latin typeface="Arial" panose="020B0604020202020204" pitchFamily="34" charset="0"/>
                <a:ea typeface="+mn-lt"/>
                <a:cs typeface="Arial" panose="020B0604020202020204" pitchFamily="34" charset="0"/>
              </a:rPr>
              <a:t>Stereotypa uppfattningar om hbtq-personer kan bidra till karriärs-diskriminering av homosexuella </a:t>
            </a:r>
            <a:br>
              <a:rPr lang="sv-SE" sz="2800" dirty="0">
                <a:latin typeface="Arial" panose="020B0604020202020204" pitchFamily="34" charset="0"/>
                <a:ea typeface="+mn-lt"/>
                <a:cs typeface="Arial" panose="020B0604020202020204" pitchFamily="34" charset="0"/>
              </a:rPr>
            </a:br>
            <a:r>
              <a:rPr lang="sv-SE" sz="2800" dirty="0">
                <a:latin typeface="Arial" panose="020B0604020202020204" pitchFamily="34" charset="0"/>
                <a:ea typeface="+mn-lt"/>
                <a:cs typeface="Arial" panose="020B0604020202020204" pitchFamily="34" charset="0"/>
              </a:rPr>
              <a:t>män och transkvinnor,</a:t>
            </a:r>
            <a:endParaRPr lang="sv-SE" sz="2800" dirty="0">
              <a:latin typeface="Arial" panose="020B0604020202020204" pitchFamily="34" charset="0"/>
              <a:cs typeface="Arial" panose="020B0604020202020204" pitchFamily="34" charset="0"/>
            </a:endParaRPr>
          </a:p>
          <a:p>
            <a:pPr marL="457200" lvl="1" indent="0">
              <a:buNone/>
            </a:pPr>
            <a:endParaRPr lang="sv-SE" sz="2800" dirty="0">
              <a:latin typeface="Arial" panose="020B0604020202020204" pitchFamily="34" charset="0"/>
              <a:ea typeface="Calibri"/>
              <a:cs typeface="Arial" panose="020B0604020202020204" pitchFamily="34" charset="0"/>
            </a:endParaRPr>
          </a:p>
          <a:p>
            <a:pPr lvl="1"/>
            <a:r>
              <a:rPr lang="sv-SE" sz="2800" dirty="0">
                <a:latin typeface="Arial" panose="020B0604020202020204" pitchFamily="34" charset="0"/>
                <a:ea typeface="Calibri"/>
                <a:cs typeface="Arial" panose="020B0604020202020204" pitchFamily="34" charset="0"/>
              </a:rPr>
              <a:t>att man som hbtq-person blir ensidigt stämplad av arbetsgruppen, </a:t>
            </a:r>
          </a:p>
          <a:p>
            <a:pPr marL="457200" lvl="1" indent="0">
              <a:buNone/>
            </a:pPr>
            <a:endParaRPr lang="sv-SE" sz="2800" dirty="0">
              <a:latin typeface="Arial" panose="020B0604020202020204" pitchFamily="34" charset="0"/>
              <a:ea typeface="Calibri"/>
              <a:cs typeface="Arial" panose="020B0604020202020204" pitchFamily="34" charset="0"/>
            </a:endParaRPr>
          </a:p>
          <a:p>
            <a:pPr lvl="1"/>
            <a:r>
              <a:rPr lang="sv-SE" sz="2800" dirty="0">
                <a:latin typeface="Arial" panose="020B0604020202020204" pitchFamily="34" charset="0"/>
                <a:ea typeface="Calibri"/>
                <a:cs typeface="Arial" panose="020B0604020202020204" pitchFamily="34" charset="0"/>
              </a:rPr>
              <a:t>samt ett ovälkommet fokus på ens privatliv.</a:t>
            </a:r>
          </a:p>
          <a:p>
            <a:endParaRPr lang="sv-SE" sz="2400" dirty="0">
              <a:ea typeface="Calibri"/>
              <a:cs typeface="Calibri"/>
            </a:endParaRPr>
          </a:p>
        </p:txBody>
      </p:sp>
    </p:spTree>
    <p:extLst>
      <p:ext uri="{BB962C8B-B14F-4D97-AF65-F5344CB8AC3E}">
        <p14:creationId xmlns:p14="http://schemas.microsoft.com/office/powerpoint/2010/main" val="149918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A6B683A-466E-434D-9F80-95E59F2713DE}"/>
              </a:ext>
            </a:extLst>
          </p:cNvPr>
          <p:cNvSpPr>
            <a:spLocks noGrp="1"/>
          </p:cNvSpPr>
          <p:nvPr>
            <p:ph type="title"/>
          </p:nvPr>
        </p:nvSpPr>
        <p:spPr>
          <a:xfrm>
            <a:off x="268123" y="587829"/>
            <a:ext cx="4597461" cy="2690949"/>
          </a:xfrm>
        </p:spPr>
        <p:txBody>
          <a:bodyPr anchor="t">
            <a:normAutofit/>
          </a:bodyPr>
          <a:lstStyle/>
          <a:p>
            <a:pPr algn="r"/>
            <a:r>
              <a:rPr lang="sv-SE" sz="6600" dirty="0">
                <a:latin typeface="Arial" panose="020B0604020202020204" pitchFamily="34" charset="0"/>
                <a:cs typeface="Arial" panose="020B0604020202020204" pitchFamily="34" charset="0"/>
              </a:rPr>
              <a:t>Social exkludering</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2ADEBB27-F7E5-6C9C-3F77-498581860F55}"/>
              </a:ext>
            </a:extLst>
          </p:cNvPr>
          <p:cNvSpPr>
            <a:spLocks noGrp="1"/>
          </p:cNvSpPr>
          <p:nvPr>
            <p:ph idx="1"/>
          </p:nvPr>
        </p:nvSpPr>
        <p:spPr>
          <a:xfrm>
            <a:off x="5510659" y="736668"/>
            <a:ext cx="5751394" cy="4736669"/>
          </a:xfrm>
        </p:spPr>
        <p:txBody>
          <a:bodyPr vert="horz" lIns="91440" tIns="45720" rIns="91440" bIns="45720" rtlCol="0" anchor="t">
            <a:normAutofit/>
          </a:bodyPr>
          <a:lstStyle/>
          <a:p>
            <a:pPr marL="0" indent="0">
              <a:buNone/>
            </a:pPr>
            <a:r>
              <a:rPr lang="sv-SE" sz="1900" dirty="0">
                <a:latin typeface="Arial" panose="020B0604020202020204" pitchFamily="34" charset="0"/>
                <a:cs typeface="Arial" panose="020B0604020202020204" pitchFamily="34" charset="0"/>
              </a:rPr>
              <a:t>"</a:t>
            </a:r>
            <a:r>
              <a:rPr lang="sv-SE" sz="1900" dirty="0">
                <a:latin typeface="Arial" panose="020B0604020202020204" pitchFamily="34" charset="0"/>
                <a:ea typeface="+mn-lt"/>
                <a:cs typeface="Arial" panose="020B0604020202020204" pitchFamily="34" charset="0"/>
              </a:rPr>
              <a:t>Utfryst, man är inte en i gänget. Och man … jag tror att många gånger så hamnar man i den här situationen av att man utestänger den här personen så pass mycket, och sen så pratar man rätt så illa.</a:t>
            </a:r>
            <a:br>
              <a:rPr lang="sv-SE" sz="1900" dirty="0">
                <a:latin typeface="Arial" panose="020B0604020202020204" pitchFamily="34" charset="0"/>
                <a:ea typeface="+mn-lt"/>
                <a:cs typeface="Arial" panose="020B0604020202020204" pitchFamily="34" charset="0"/>
              </a:rPr>
            </a:br>
            <a:br>
              <a:rPr lang="sv-SE" sz="1900" dirty="0">
                <a:latin typeface="Arial" panose="020B0604020202020204" pitchFamily="34" charset="0"/>
                <a:ea typeface="+mn-lt"/>
                <a:cs typeface="Arial" panose="020B0604020202020204" pitchFamily="34" charset="0"/>
              </a:rPr>
            </a:br>
            <a:r>
              <a:rPr lang="sv-SE" sz="1900" dirty="0">
                <a:latin typeface="Arial" panose="020B0604020202020204" pitchFamily="34" charset="0"/>
                <a:ea typeface="+mn-lt"/>
                <a:cs typeface="Arial" panose="020B0604020202020204" pitchFamily="34" charset="0"/>
              </a:rPr>
              <a:t>[…] att man kanske gör sig lustig […] Jag tror ingen som inte gör den här resan själv kommer att förstå hur tufft det är. Det är en resa som är förknippad mycket med ensamhet. </a:t>
            </a:r>
          </a:p>
          <a:p>
            <a:pPr marL="0" indent="0">
              <a:buNone/>
            </a:pPr>
            <a:r>
              <a:rPr lang="sv-SE" sz="1900" dirty="0">
                <a:latin typeface="Arial" panose="020B0604020202020204" pitchFamily="34" charset="0"/>
                <a:ea typeface="+mn-lt"/>
                <a:cs typeface="Arial" panose="020B0604020202020204" pitchFamily="34" charset="0"/>
              </a:rPr>
              <a:t>Inte nog med att man ska acceptera sig själv och tycka om sig själv, man ska på något sätt kliva in i någon roll på sitt jobb och faktiskt vara så pass tillfreds att man ska känna sig omtyckt. Jag tror alla människor vill vara omtyckta" </a:t>
            </a:r>
          </a:p>
          <a:p>
            <a:pPr marL="0" indent="0">
              <a:buNone/>
            </a:pPr>
            <a:r>
              <a:rPr lang="sv-SE" sz="1900" dirty="0">
                <a:latin typeface="Arial" panose="020B0604020202020204" pitchFamily="34" charset="0"/>
                <a:ea typeface="+mn-lt"/>
                <a:cs typeface="Arial" panose="020B0604020202020204" pitchFamily="34" charset="0"/>
              </a:rPr>
              <a:t>(</a:t>
            </a:r>
            <a:r>
              <a:rPr lang="sv-SE" sz="1800" i="1" dirty="0">
                <a:latin typeface="Arial" panose="020B0604020202020204" pitchFamily="34" charset="0"/>
                <a:ea typeface="+mn-lt"/>
                <a:cs typeface="Arial" panose="020B0604020202020204" pitchFamily="34" charset="0"/>
              </a:rPr>
              <a:t>kvinna, intervjusvar</a:t>
            </a:r>
            <a:r>
              <a:rPr lang="sv-SE" sz="1900" dirty="0">
                <a:latin typeface="Arial" panose="020B0604020202020204" pitchFamily="34" charset="0"/>
                <a:ea typeface="+mn-lt"/>
                <a:cs typeface="Arial" panose="020B0604020202020204" pitchFamily="34" charset="0"/>
              </a:rPr>
              <a:t>) </a:t>
            </a:r>
            <a:endParaRPr lang="sv-SE" sz="1900" dirty="0">
              <a:latin typeface="Arial" panose="020B0604020202020204" pitchFamily="34" charset="0"/>
              <a:cs typeface="Arial" panose="020B0604020202020204" pitchFamily="34" charset="0"/>
            </a:endParaRPr>
          </a:p>
        </p:txBody>
      </p:sp>
      <p:pic>
        <p:nvPicPr>
          <p:cNvPr id="4" name="Bild 3" descr="Avslutande citattecken med hel fyllning">
            <a:extLst>
              <a:ext uri="{FF2B5EF4-FFF2-40B4-BE49-F238E27FC236}">
                <a16:creationId xmlns:a16="http://schemas.microsoft.com/office/drawing/2014/main" id="{BE0B6BD7-634E-FD28-36E3-405FBBFE8D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5669" y="4490176"/>
            <a:ext cx="2033337" cy="2033337"/>
          </a:xfrm>
          <a:prstGeom prst="rect">
            <a:avLst/>
          </a:prstGeom>
        </p:spPr>
      </p:pic>
    </p:spTree>
    <p:extLst>
      <p:ext uri="{BB962C8B-B14F-4D97-AF65-F5344CB8AC3E}">
        <p14:creationId xmlns:p14="http://schemas.microsoft.com/office/powerpoint/2010/main" val="428516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0B777DF-F6A2-4D53-B6F0-D9700609E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5452525"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ight Triangle 3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96C2F74-9676-4B02-6035-B70CC5B45198}"/>
              </a:ext>
            </a:extLst>
          </p:cNvPr>
          <p:cNvSpPr>
            <a:spLocks noGrp="1"/>
          </p:cNvSpPr>
          <p:nvPr>
            <p:ph type="title"/>
          </p:nvPr>
        </p:nvSpPr>
        <p:spPr>
          <a:xfrm>
            <a:off x="1006900" y="1188637"/>
            <a:ext cx="4623363" cy="4480726"/>
          </a:xfrm>
        </p:spPr>
        <p:txBody>
          <a:bodyPr>
            <a:normAutofit fontScale="90000"/>
          </a:bodyPr>
          <a:lstStyle/>
          <a:p>
            <a:pPr algn="r"/>
            <a:r>
              <a:rPr lang="sv-SE" sz="4600" dirty="0">
                <a:solidFill>
                  <a:schemeClr val="tx1">
                    <a:lumMod val="75000"/>
                    <a:lumOff val="25000"/>
                  </a:schemeClr>
                </a:solidFill>
                <a:latin typeface="Arial" panose="020B0604020202020204" pitchFamily="34" charset="0"/>
                <a:cs typeface="Arial" panose="020B0604020202020204" pitchFamily="34" charset="0"/>
              </a:rPr>
              <a:t>Social exkludering bidrar till mindre öppenhet, sämre välbefinnande och kan leda till ohälsa</a:t>
            </a:r>
          </a:p>
        </p:txBody>
      </p:sp>
      <p:sp>
        <p:nvSpPr>
          <p:cNvPr id="3" name="Platshållare för innehåll 2">
            <a:extLst>
              <a:ext uri="{FF2B5EF4-FFF2-40B4-BE49-F238E27FC236}">
                <a16:creationId xmlns:a16="http://schemas.microsoft.com/office/drawing/2014/main" id="{1FB34429-9CD1-DB0A-D548-71B4F8F273DA}"/>
              </a:ext>
            </a:extLst>
          </p:cNvPr>
          <p:cNvSpPr>
            <a:spLocks noGrp="1"/>
          </p:cNvSpPr>
          <p:nvPr>
            <p:ph idx="1"/>
          </p:nvPr>
        </p:nvSpPr>
        <p:spPr>
          <a:xfrm>
            <a:off x="6349011" y="1367858"/>
            <a:ext cx="4778260" cy="5486574"/>
          </a:xfrm>
        </p:spPr>
        <p:txBody>
          <a:bodyPr vert="horz" lIns="91440" tIns="45720" rIns="91440" bIns="45720" rtlCol="0" anchor="ctr">
            <a:normAutofit/>
          </a:bodyPr>
          <a:lstStyle/>
          <a:p>
            <a:pPr marL="0" indent="0">
              <a:buNone/>
            </a:pPr>
            <a:r>
              <a:rPr lang="sv-SE" sz="1900" b="1" dirty="0">
                <a:latin typeface="Arial" panose="020B0604020202020204" pitchFamily="34" charset="0"/>
                <a:cs typeface="Arial" panose="020B0604020202020204" pitchFamily="34" charset="0"/>
              </a:rPr>
              <a:t>Direkt social exkludering </a:t>
            </a:r>
          </a:p>
          <a:p>
            <a:r>
              <a:rPr lang="sv-SE" sz="1900" dirty="0">
                <a:latin typeface="Arial" panose="020B0604020202020204" pitchFamily="34" charset="0"/>
                <a:cs typeface="Arial" panose="020B0604020202020204" pitchFamily="34" charset="0"/>
              </a:rPr>
              <a:t>Mobbning/kränkande särbehandling</a:t>
            </a:r>
            <a:endParaRPr lang="sv-SE" sz="1900" dirty="0">
              <a:latin typeface="Arial" panose="020B0604020202020204" pitchFamily="34" charset="0"/>
              <a:ea typeface="Calibri"/>
              <a:cs typeface="Arial" panose="020B0604020202020204" pitchFamily="34" charset="0"/>
            </a:endParaRPr>
          </a:p>
          <a:p>
            <a:r>
              <a:rPr lang="sv-SE" sz="1900" dirty="0">
                <a:latin typeface="Arial" panose="020B0604020202020204" pitchFamily="34" charset="0"/>
                <a:cs typeface="Arial" panose="020B0604020202020204" pitchFamily="34" charset="0"/>
              </a:rPr>
              <a:t>Kollegor som tar avstånd eller undviker umgänge</a:t>
            </a:r>
            <a:endParaRPr lang="sv-SE" sz="1900" dirty="0">
              <a:latin typeface="Arial" panose="020B0604020202020204" pitchFamily="34" charset="0"/>
              <a:ea typeface="Calibri"/>
              <a:cs typeface="Arial" panose="020B0604020202020204" pitchFamily="34" charset="0"/>
            </a:endParaRPr>
          </a:p>
          <a:p>
            <a:r>
              <a:rPr lang="sv-SE" sz="1900" dirty="0">
                <a:latin typeface="Arial" panose="020B0604020202020204" pitchFamily="34" charset="0"/>
                <a:cs typeface="Arial" panose="020B0604020202020204" pitchFamily="34" charset="0"/>
              </a:rPr>
              <a:t>En jargong som är generellt nedlåtande mot hbtqi-personer</a:t>
            </a:r>
            <a:endParaRPr lang="sv-SE" sz="1900" dirty="0">
              <a:latin typeface="Arial" panose="020B0604020202020204" pitchFamily="34" charset="0"/>
              <a:ea typeface="Calibri"/>
              <a:cs typeface="Arial" panose="020B0604020202020204" pitchFamily="34" charset="0"/>
            </a:endParaRPr>
          </a:p>
          <a:p>
            <a:endParaRPr lang="sv-SE" sz="1900" b="1" dirty="0">
              <a:latin typeface="Arial" panose="020B0604020202020204" pitchFamily="34" charset="0"/>
              <a:cs typeface="Arial" panose="020B0604020202020204" pitchFamily="34" charset="0"/>
            </a:endParaRPr>
          </a:p>
          <a:p>
            <a:pPr marL="0" indent="0">
              <a:buNone/>
            </a:pPr>
            <a:r>
              <a:rPr lang="sv-SE" sz="1900" b="1" dirty="0">
                <a:latin typeface="Arial" panose="020B0604020202020204" pitchFamily="34" charset="0"/>
                <a:cs typeface="Arial" panose="020B0604020202020204" pitchFamily="34" charset="0"/>
              </a:rPr>
              <a:t>Indirekt social exkludering</a:t>
            </a:r>
            <a:endParaRPr lang="sv-SE" sz="1900" b="1" dirty="0">
              <a:latin typeface="Arial" panose="020B0604020202020204" pitchFamily="34" charset="0"/>
              <a:ea typeface="Calibri"/>
              <a:cs typeface="Arial" panose="020B0604020202020204" pitchFamily="34" charset="0"/>
            </a:endParaRPr>
          </a:p>
          <a:p>
            <a:r>
              <a:rPr lang="sv-SE" sz="1900" dirty="0">
                <a:latin typeface="Arial" panose="020B0604020202020204" pitchFamily="34" charset="0"/>
                <a:cs typeface="Arial" panose="020B0604020202020204" pitchFamily="34" charset="0"/>
              </a:rPr>
              <a:t>Heteronormativ utgångspunkt </a:t>
            </a:r>
            <a:endParaRPr lang="sv-SE" sz="1900" dirty="0">
              <a:latin typeface="Arial" panose="020B0604020202020204" pitchFamily="34" charset="0"/>
              <a:ea typeface="Calibri"/>
              <a:cs typeface="Arial" panose="020B0604020202020204" pitchFamily="34" charset="0"/>
            </a:endParaRPr>
          </a:p>
          <a:p>
            <a:r>
              <a:rPr lang="sv-SE" sz="1900" dirty="0">
                <a:latin typeface="Arial" panose="020B0604020202020204" pitchFamily="34" charset="0"/>
                <a:cs typeface="Arial" panose="020B0604020202020204" pitchFamily="34" charset="0"/>
              </a:rPr>
              <a:t>Att känna sig utanför på grund av samtalsämnen</a:t>
            </a:r>
            <a:endParaRPr lang="sv-SE" sz="1900" dirty="0">
              <a:latin typeface="Arial" panose="020B0604020202020204" pitchFamily="34" charset="0"/>
              <a:ea typeface="Calibri"/>
              <a:cs typeface="Arial" panose="020B0604020202020204" pitchFamily="34" charset="0"/>
            </a:endParaRPr>
          </a:p>
          <a:p>
            <a:r>
              <a:rPr lang="sv-SE" sz="1900" dirty="0">
                <a:latin typeface="Arial" panose="020B0604020202020204" pitchFamily="34" charset="0"/>
                <a:cs typeface="Arial" panose="020B0604020202020204" pitchFamily="34" charset="0"/>
              </a:rPr>
              <a:t>Kollegor som vill väl men </a:t>
            </a:r>
            <a:br>
              <a:rPr lang="sv-SE" sz="1900" dirty="0">
                <a:latin typeface="Arial" panose="020B0604020202020204" pitchFamily="34" charset="0"/>
                <a:cs typeface="Arial" panose="020B0604020202020204" pitchFamily="34" charset="0"/>
              </a:rPr>
            </a:br>
            <a:r>
              <a:rPr lang="sv-SE" sz="1900" dirty="0">
                <a:latin typeface="Arial" panose="020B0604020202020204" pitchFamily="34" charset="0"/>
                <a:cs typeface="Arial" panose="020B0604020202020204" pitchFamily="34" charset="0"/>
              </a:rPr>
              <a:t>som signalerar att man är annorlunda/avvikande</a:t>
            </a:r>
            <a:endParaRPr lang="sv-SE" sz="1100" dirty="0">
              <a:cs typeface="Calibri"/>
            </a:endParaRPr>
          </a:p>
          <a:p>
            <a:endParaRPr lang="sv-SE" sz="1100" dirty="0">
              <a:cs typeface="Calibri"/>
            </a:endParaRPr>
          </a:p>
          <a:p>
            <a:endParaRPr lang="sv-SE" sz="1100" dirty="0">
              <a:cs typeface="Calibri"/>
            </a:endParaRPr>
          </a:p>
          <a:p>
            <a:pPr marL="0" indent="0">
              <a:buNone/>
            </a:pPr>
            <a:endParaRPr lang="sv-SE" sz="1100" dirty="0">
              <a:cs typeface="Calibri"/>
            </a:endParaRPr>
          </a:p>
          <a:p>
            <a:pPr marL="0" indent="0">
              <a:buNone/>
            </a:pPr>
            <a:endParaRPr lang="sv-SE" sz="1100" dirty="0">
              <a:cs typeface="Calibri"/>
            </a:endParaRPr>
          </a:p>
          <a:p>
            <a:endParaRPr lang="sv-SE" sz="1100" dirty="0">
              <a:cs typeface="Calibri"/>
            </a:endParaRPr>
          </a:p>
        </p:txBody>
      </p:sp>
    </p:spTree>
    <p:extLst>
      <p:ext uri="{BB962C8B-B14F-4D97-AF65-F5344CB8AC3E}">
        <p14:creationId xmlns:p14="http://schemas.microsoft.com/office/powerpoint/2010/main" val="32349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7465CB2-E160-4D8E-B8B3-B7AFCAFC5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Picture 56">
            <a:extLst>
              <a:ext uri="{FF2B5EF4-FFF2-40B4-BE49-F238E27FC236}">
                <a16:creationId xmlns:a16="http://schemas.microsoft.com/office/drawing/2014/main" id="{BF79C704-FD27-4BBA-A751-4A80EDB173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59" name="Rectangle 58">
            <a:extLst>
              <a:ext uri="{FF2B5EF4-FFF2-40B4-BE49-F238E27FC236}">
                <a16:creationId xmlns:a16="http://schemas.microsoft.com/office/drawing/2014/main" id="{1A8FFABF-F1A6-4C80-A0A6-29F3162FE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ED4C1E4B-EA97-41D4-855C-680107905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Rubrik 1">
            <a:extLst>
              <a:ext uri="{FF2B5EF4-FFF2-40B4-BE49-F238E27FC236}">
                <a16:creationId xmlns:a16="http://schemas.microsoft.com/office/drawing/2014/main" id="{F1C6D81B-5409-9EE5-C5E0-C17476C934CF}"/>
              </a:ext>
            </a:extLst>
          </p:cNvPr>
          <p:cNvSpPr>
            <a:spLocks noGrp="1"/>
          </p:cNvSpPr>
          <p:nvPr>
            <p:ph type="title"/>
          </p:nvPr>
        </p:nvSpPr>
        <p:spPr>
          <a:xfrm>
            <a:off x="1253663" y="2631177"/>
            <a:ext cx="4283082" cy="3900512"/>
          </a:xfrm>
        </p:spPr>
        <p:txBody>
          <a:bodyPr anchor="t">
            <a:normAutofit/>
          </a:bodyPr>
          <a:lstStyle/>
          <a:p>
            <a:pPr algn="ctr"/>
            <a:r>
              <a:rPr lang="sv-SE" sz="4800" dirty="0">
                <a:latin typeface="Arial" panose="020B0604020202020204" pitchFamily="34" charset="0"/>
                <a:cs typeface="Arial" panose="020B0604020202020204" pitchFamily="34" charset="0"/>
              </a:rPr>
              <a:t>Icke-agerande som riskfaktor</a:t>
            </a:r>
          </a:p>
        </p:txBody>
      </p:sp>
      <p:sp>
        <p:nvSpPr>
          <p:cNvPr id="28" name="Platshållare för innehåll 2">
            <a:extLst>
              <a:ext uri="{FF2B5EF4-FFF2-40B4-BE49-F238E27FC236}">
                <a16:creationId xmlns:a16="http://schemas.microsoft.com/office/drawing/2014/main" id="{04C3BE3C-8280-5C00-3ED4-E81C5E54B42F}"/>
              </a:ext>
            </a:extLst>
          </p:cNvPr>
          <p:cNvSpPr>
            <a:spLocks noGrp="1"/>
          </p:cNvSpPr>
          <p:nvPr>
            <p:ph idx="1"/>
          </p:nvPr>
        </p:nvSpPr>
        <p:spPr>
          <a:xfrm>
            <a:off x="5759759" y="1506227"/>
            <a:ext cx="5178578" cy="4629235"/>
          </a:xfrm>
        </p:spPr>
        <p:txBody>
          <a:bodyPr vert="horz" lIns="91440" tIns="45720" rIns="91440" bIns="45720" rtlCol="0" anchor="b">
            <a:normAutofit/>
          </a:bodyPr>
          <a:lstStyle/>
          <a:p>
            <a:r>
              <a:rPr lang="sv-SE" sz="2000" dirty="0">
                <a:latin typeface="Arial" panose="020B0604020202020204" pitchFamily="34" charset="0"/>
                <a:ea typeface="+mn-lt"/>
                <a:cs typeface="Arial" panose="020B0604020202020204" pitchFamily="34" charset="0"/>
              </a:rPr>
              <a:t>En arbetsplats som ”är tyst” i förhållande till hbtq-frågor</a:t>
            </a:r>
          </a:p>
          <a:p>
            <a:r>
              <a:rPr lang="sv-SE" sz="2000" dirty="0">
                <a:latin typeface="Arial" panose="020B0604020202020204" pitchFamily="34" charset="0"/>
                <a:ea typeface="+mn-lt"/>
                <a:cs typeface="Arial" panose="020B0604020202020204" pitchFamily="34" charset="0"/>
              </a:rPr>
              <a:t>Chefer och kollegor som inte säger ifrån vid till exempel förekomst av homofobi</a:t>
            </a:r>
          </a:p>
          <a:p>
            <a:r>
              <a:rPr lang="sv-SE" sz="2000" dirty="0">
                <a:latin typeface="Arial" panose="020B0604020202020204" pitchFamily="34" charset="0"/>
                <a:ea typeface="+mn-lt"/>
                <a:cs typeface="Arial" panose="020B0604020202020204" pitchFamily="34" charset="0"/>
              </a:rPr>
              <a:t>Chefer som inte agerar vid förekomst av till exempel diskriminering</a:t>
            </a:r>
          </a:p>
          <a:p>
            <a:r>
              <a:rPr lang="sv-SE" sz="2000" dirty="0">
                <a:latin typeface="Arial" panose="020B0604020202020204" pitchFamily="34" charset="0"/>
                <a:ea typeface="+mn-lt"/>
                <a:cs typeface="Arial" panose="020B0604020202020204" pitchFamily="34" charset="0"/>
              </a:rPr>
              <a:t>Chefer som saknar kompetens i hbtq-frågor</a:t>
            </a:r>
          </a:p>
          <a:p>
            <a:r>
              <a:rPr lang="sv-SE" sz="2000" dirty="0">
                <a:latin typeface="Arial" panose="020B0604020202020204" pitchFamily="34" charset="0"/>
                <a:ea typeface="+mn-lt"/>
                <a:cs typeface="Arial" panose="020B0604020202020204" pitchFamily="34" charset="0"/>
              </a:rPr>
              <a:t>HR och andra stödfunktioner som saknar kompetens </a:t>
            </a:r>
          </a:p>
          <a:p>
            <a:r>
              <a:rPr lang="sv-SE" sz="2000" dirty="0">
                <a:latin typeface="Arial" panose="020B0604020202020204" pitchFamily="34" charset="0"/>
                <a:ea typeface="+mn-lt"/>
                <a:cs typeface="Arial" panose="020B0604020202020204" pitchFamily="34" charset="0"/>
              </a:rPr>
              <a:t>Avsaknad av kompetens kring transfrågor/transitionsprocesser</a:t>
            </a:r>
          </a:p>
          <a:p>
            <a:endParaRPr lang="sv-SE" sz="1800" dirty="0">
              <a:cs typeface="Calibri"/>
            </a:endParaRPr>
          </a:p>
          <a:p>
            <a:endParaRPr lang="sv-SE" sz="1800" dirty="0">
              <a:cs typeface="Calibri"/>
            </a:endParaRPr>
          </a:p>
        </p:txBody>
      </p:sp>
    </p:spTree>
    <p:extLst>
      <p:ext uri="{BB962C8B-B14F-4D97-AF65-F5344CB8AC3E}">
        <p14:creationId xmlns:p14="http://schemas.microsoft.com/office/powerpoint/2010/main" val="241256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964</Words>
  <Application>Microsoft Office PowerPoint</Application>
  <PresentationFormat>Bredbild</PresentationFormat>
  <Paragraphs>104</Paragraphs>
  <Slides>13</Slides>
  <Notes>13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Calibri Light</vt:lpstr>
      <vt:lpstr>Office Theme</vt:lpstr>
      <vt:lpstr>Hbtq-personers arbetsmiljö Resultat från forskningssammanställning</vt:lpstr>
      <vt:lpstr>Upplevelser av diskriminering, trakasserier och mikroaggressioner  Resultat från studie med transpersoner</vt:lpstr>
      <vt:lpstr> Att (inte) vara öppen med sin transerfarenhet  Resultat från studie  med transpersoner </vt:lpstr>
      <vt:lpstr>Heteronormativt klimat</vt:lpstr>
      <vt:lpstr>Exempel arbetsmiljörisker - personer med transerfarenhet</vt:lpstr>
      <vt:lpstr>Stereotypa uppfattningar</vt:lpstr>
      <vt:lpstr>Social exkludering</vt:lpstr>
      <vt:lpstr>Social exkludering bidrar till mindre öppenhet, sämre välbefinnande och kan leda till ohälsa</vt:lpstr>
      <vt:lpstr>Icke-agerande som riskfaktor</vt:lpstr>
      <vt:lpstr>Inkluderande arbetsplats</vt:lpstr>
      <vt:lpstr>Inkluderande arbetsplats</vt:lpstr>
      <vt:lpstr>Tips inkluderande språk</vt:lpstr>
      <vt:lpstr>Att använda hen som pronomen</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HBTQ-personers organisatoriska och sociala arbetsmiljö – en kunskapssammanställning</dc:title>
  <dc:creator>Andrea Eriksson</dc:creator>
  <cp:lastModifiedBy>Camilla Wengelin</cp:lastModifiedBy>
  <cp:revision>18</cp:revision>
  <dcterms:created xsi:type="dcterms:W3CDTF">2022-09-02T19:10:49Z</dcterms:created>
  <dcterms:modified xsi:type="dcterms:W3CDTF">2022-11-23T16:10:18Z</dcterms:modified>
</cp:coreProperties>
</file>